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</p:sldMasterIdLst>
  <p:notesMasterIdLst>
    <p:notesMasterId r:id="rId59"/>
  </p:notesMasterIdLst>
  <p:sldIdLst>
    <p:sldId id="256" r:id="rId2"/>
    <p:sldId id="345" r:id="rId3"/>
    <p:sldId id="346" r:id="rId4"/>
    <p:sldId id="269" r:id="rId5"/>
    <p:sldId id="280" r:id="rId6"/>
    <p:sldId id="282" r:id="rId7"/>
    <p:sldId id="283" r:id="rId8"/>
    <p:sldId id="337" r:id="rId9"/>
    <p:sldId id="347" r:id="rId10"/>
    <p:sldId id="348" r:id="rId11"/>
    <p:sldId id="284" r:id="rId12"/>
    <p:sldId id="285" r:id="rId13"/>
    <p:sldId id="287" r:id="rId14"/>
    <p:sldId id="286" r:id="rId15"/>
    <p:sldId id="289" r:id="rId16"/>
    <p:sldId id="290" r:id="rId17"/>
    <p:sldId id="351" r:id="rId18"/>
    <p:sldId id="352" r:id="rId19"/>
    <p:sldId id="353" r:id="rId20"/>
    <p:sldId id="354" r:id="rId21"/>
    <p:sldId id="355" r:id="rId22"/>
    <p:sldId id="356" r:id="rId23"/>
    <p:sldId id="292" r:id="rId24"/>
    <p:sldId id="291" r:id="rId25"/>
    <p:sldId id="294" r:id="rId26"/>
    <p:sldId id="330" r:id="rId27"/>
    <p:sldId id="304" r:id="rId28"/>
    <p:sldId id="296" r:id="rId29"/>
    <p:sldId id="299" r:id="rId30"/>
    <p:sldId id="302" r:id="rId31"/>
    <p:sldId id="303" r:id="rId32"/>
    <p:sldId id="298" r:id="rId33"/>
    <p:sldId id="297" r:id="rId34"/>
    <p:sldId id="305" r:id="rId35"/>
    <p:sldId id="313" r:id="rId36"/>
    <p:sldId id="349" r:id="rId37"/>
    <p:sldId id="350" r:id="rId38"/>
    <p:sldId id="306" r:id="rId39"/>
    <p:sldId id="307" r:id="rId40"/>
    <p:sldId id="308" r:id="rId41"/>
    <p:sldId id="312" r:id="rId42"/>
    <p:sldId id="310" r:id="rId43"/>
    <p:sldId id="311" r:id="rId44"/>
    <p:sldId id="314" r:id="rId45"/>
    <p:sldId id="315" r:id="rId46"/>
    <p:sldId id="357" r:id="rId47"/>
    <p:sldId id="327" r:id="rId48"/>
    <p:sldId id="331" r:id="rId49"/>
    <p:sldId id="332" r:id="rId50"/>
    <p:sldId id="333" r:id="rId51"/>
    <p:sldId id="317" r:id="rId52"/>
    <p:sldId id="338" r:id="rId53"/>
    <p:sldId id="339" r:id="rId54"/>
    <p:sldId id="343" r:id="rId55"/>
    <p:sldId id="340" r:id="rId56"/>
    <p:sldId id="341" r:id="rId57"/>
    <p:sldId id="281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5E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86" autoAdjust="0"/>
  </p:normalViewPr>
  <p:slideViewPr>
    <p:cSldViewPr>
      <p:cViewPr varScale="1">
        <p:scale>
          <a:sx n="103" d="100"/>
          <a:sy n="103" d="100"/>
        </p:scale>
        <p:origin x="178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5DA5EFA-BEA6-49F7-8801-69D9542859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388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6CFFAC3-804D-4316-B1E9-3934543551C7}" type="slidenum">
              <a:rPr lang="zh-CN" altLang="en-US" smtClean="0">
                <a:latin typeface="Arial" panose="020B0604020202020204" pitchFamily="34" charset="0"/>
              </a:rPr>
              <a:pPr/>
              <a:t>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61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48F0D64-A9D4-442F-ACA7-AC513469A378}" type="slidenum">
              <a:rPr lang="zh-CN" altLang="en-US" smtClean="0">
                <a:latin typeface="Arial" panose="020B0604020202020204" pitchFamily="34" charset="0"/>
              </a:rPr>
              <a:pPr/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2501D37-E6A3-42BF-8F17-888240CAB15B}" type="slidenum">
              <a:rPr lang="zh-CN" altLang="en-US" smtClean="0">
                <a:latin typeface="Arial" panose="020B0604020202020204" pitchFamily="34" charset="0"/>
              </a:rPr>
              <a:pPr/>
              <a:t>14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89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4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395DA87-6027-454D-94A5-DE457BA1F119}" type="slidenum">
              <a:rPr lang="zh-CN" altLang="en-US" smtClean="0">
                <a:latin typeface="Arial" panose="020B0604020202020204" pitchFamily="34" charset="0"/>
              </a:rPr>
              <a:pPr/>
              <a:t>34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60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E5CD837-7F6E-424B-B71D-E47536884219}" type="slidenum">
              <a:rPr lang="zh-CN" altLang="en-US" smtClean="0">
                <a:latin typeface="Arial" panose="020B0604020202020204" pitchFamily="34" charset="0"/>
              </a:rPr>
              <a:pPr/>
              <a:t>39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D97D90D-83BE-49D7-A106-D3A4CA7F7B43}" type="slidenum">
              <a:rPr lang="zh-CN" altLang="en-US" smtClean="0">
                <a:latin typeface="Arial" panose="020B0604020202020204" pitchFamily="34" charset="0"/>
              </a:rPr>
              <a:pPr/>
              <a:t>40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367A5E7-F8F5-4DB4-9DB5-55EC91FECB77}" type="slidenum">
              <a:rPr kumimoji="1" lang="zh-CN" altLang="en-US" smtClean="0">
                <a:latin typeface="Arial" panose="020B0604020202020204" pitchFamily="34" charset="0"/>
              </a:rPr>
              <a:pPr/>
              <a:t>52</a:t>
            </a:fld>
            <a:endParaRPr kumimoji="1"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E4B8615-25F8-4392-93C9-1AC294C4BCC0}" type="slidenum">
              <a:rPr lang="zh-CN" altLang="en-US" smtClean="0">
                <a:latin typeface="Arial" panose="020B0604020202020204" pitchFamily="34" charset="0"/>
              </a:rPr>
              <a:pPr/>
              <a:t>53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796CF4C-FD16-4B96-8D00-D21BA973C230}" type="slidenum">
              <a:rPr kumimoji="1" lang="zh-CN" altLang="en-US" smtClean="0">
                <a:latin typeface="Arial" panose="020B0604020202020204" pitchFamily="34" charset="0"/>
              </a:rPr>
              <a:pPr/>
              <a:t>56</a:t>
            </a:fld>
            <a:endParaRPr kumimoji="1"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0D25B33-8D8F-4E88-98ED-B51764323AD7}" type="slidenum">
              <a:rPr lang="zh-CN" altLang="en-US" smtClean="0">
                <a:latin typeface="Arial" panose="020B0604020202020204" pitchFamily="34" charset="0"/>
              </a:rPr>
              <a:pPr/>
              <a:t>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13FEA47-F278-4050-B04F-8663636BB51A}" type="slidenum">
              <a:rPr lang="zh-CN" altLang="en-US" smtClean="0">
                <a:latin typeface="Arial" panose="020B0604020202020204" pitchFamily="34" charset="0"/>
              </a:rPr>
              <a:pPr/>
              <a:t>7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B75C832-04E3-4F9E-9FF3-5B9A3E680F2A}" type="slidenum">
              <a:rPr lang="zh-CN" altLang="en-US" smtClean="0">
                <a:latin typeface="Arial" panose="020B0604020202020204" pitchFamily="34" charset="0"/>
              </a:rPr>
              <a:pPr/>
              <a:t>8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33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484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C00ABD-2DE3-4BFB-8D98-FDC8A40B06E3}" type="slidenum">
              <a:rPr lang="zh-CN" altLang="en-US" smtClean="0">
                <a:latin typeface="Arial" panose="020B0604020202020204" pitchFamily="34" charset="0"/>
              </a:rPr>
              <a:pPr/>
              <a:t>10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/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AAE52-73DA-406A-ADC9-4D0E0AB035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8476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AA3B2-1B2A-45EB-829D-D7B947E822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612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CA117-102B-4655-B929-92E6FA480F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026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210A-4CC8-4DFC-BC64-83CD9498EE3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33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EBC9B-EC1C-4D81-BC9A-FD8204B7A0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683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93FA5-88B7-479C-A150-CBB37FCFFE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865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135B2-7A43-4A26-A9E9-74974CA0A85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3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2A262-64F5-4BAF-9329-0EA788AAE3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533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B0BC-E336-4AC3-870C-136CB5853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4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17050-295F-4779-9526-DF46C686E1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326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8A321-CEC5-4C05-8F65-DAC5C13D07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265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C763B-9291-47F1-8D0E-60FAF9896E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866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/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单击此处编辑母版文本样式</a:t>
            </a:r>
          </a:p>
          <a:p>
            <a:pPr lvl="1"/>
            <a:r>
              <a:rPr lang="ko-KR" altLang="en-US" smtClean="0"/>
              <a:t>第二级</a:t>
            </a:r>
          </a:p>
          <a:p>
            <a:pPr lvl="2"/>
            <a:r>
              <a:rPr lang="ko-KR" altLang="en-US" smtClean="0"/>
              <a:t>第三级</a:t>
            </a:r>
          </a:p>
          <a:p>
            <a:pPr lvl="3"/>
            <a:r>
              <a:rPr lang="ko-KR" altLang="en-US" smtClean="0"/>
              <a:t>第四级</a:t>
            </a:r>
          </a:p>
          <a:p>
            <a:pPr lvl="4"/>
            <a:r>
              <a:rPr lang="ko-KR" altLang="en-US" smtClean="0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defRPr>
            </a:lvl1pPr>
          </a:lstStyle>
          <a:p>
            <a:pPr>
              <a:defRPr/>
            </a:pPr>
            <a:fld id="{B0868277-CAC0-4992-A8F7-59B39C536B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8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bugs.tizen.org/" TargetMode="External"/><Relationship Id="rId3" Type="http://schemas.openxmlformats.org/officeDocument/2006/relationships/hyperlink" Target="http://developer.tizen.org/sdk" TargetMode="External"/><Relationship Id="rId7" Type="http://schemas.openxmlformats.org/officeDocument/2006/relationships/hyperlink" Target="https://www.tizen.org/community/wiki" TargetMode="External"/><Relationship Id="rId2" Type="http://schemas.openxmlformats.org/officeDocument/2006/relationships/hyperlink" Target="http://www.tize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izen.org/community/mailing-lists" TargetMode="External"/><Relationship Id="rId5" Type="http://schemas.openxmlformats.org/officeDocument/2006/relationships/hyperlink" Target="https://developer.tizen.org/documentation" TargetMode="External"/><Relationship Id="rId10" Type="http://schemas.openxmlformats.org/officeDocument/2006/relationships/image" Target="../media/image68.jpeg"/><Relationship Id="rId4" Type="http://schemas.openxmlformats.org/officeDocument/2006/relationships/hyperlink" Target="http://source.tizen.org/" TargetMode="External"/><Relationship Id="rId9" Type="http://schemas.openxmlformats.org/officeDocument/2006/relationships/hyperlink" Target="https://www.tizen.org/conference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Operating System</a:t>
            </a:r>
            <a:endParaRPr lang="ko-KR" altLang="en-US" smtClean="0">
              <a:ea typeface="Gulim" pitchFamily="34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4000" i="0" smtClean="0">
                <a:latin typeface="Arial" panose="020B0604020202020204" pitchFamily="34" charset="0"/>
                <a:ea typeface="Gulim" pitchFamily="34" charset="-127"/>
              </a:rPr>
              <a:t>Chapter 1-1: Introduction</a:t>
            </a:r>
            <a:endParaRPr kumimoji="0" lang="zh-CN" altLang="en-US" sz="4000" i="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i="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zh-CN" altLang="en-US" i="0" smtClean="0">
                <a:latin typeface="Arial" panose="020B0604020202020204" pitchFamily="34" charset="0"/>
                <a:ea typeface="Gulim" pitchFamily="34" charset="-127"/>
              </a:rPr>
              <a:t>宫晓利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Department of Computer Science, NanKai University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Email: gongxiaoli@nankai.edu.cn </a:t>
            </a:r>
          </a:p>
          <a:p>
            <a:pPr eaLnBrk="1" hangingPunct="1">
              <a:lnSpc>
                <a:spcPct val="80000"/>
              </a:lnSpc>
            </a:pPr>
            <a:r>
              <a:rPr kumimoji="0" lang="zh-CN" altLang="en-US" smtClean="0">
                <a:latin typeface="Arial" panose="020B0604020202020204" pitchFamily="34" charset="0"/>
                <a:ea typeface="Gulim" pitchFamily="34" charset="-127"/>
              </a:rPr>
              <a:t>微信：</a:t>
            </a: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nkgongxl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56BBBE-B5D7-40E5-A7EB-8052FC1315D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Role of OS in computer system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887413" y="3068638"/>
          <a:ext cx="5667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9" name="Visio" r:id="rId4" imgW="368300" imgH="876300" progId="Visio.Drawing.6">
                  <p:embed/>
                </p:oleObj>
              </mc:Choice>
              <mc:Fallback>
                <p:oleObj name="Visio" r:id="rId4" imgW="368300" imgH="876300" progId="Visio.Drawing.6">
                  <p:embed/>
                  <p:pic>
                    <p:nvPicPr>
                      <p:cNvPr id="6350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3068638"/>
                        <a:ext cx="56673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224713" y="2205038"/>
            <a:ext cx="1884362" cy="2497137"/>
            <a:chOff x="4059" y="1480"/>
            <a:chExt cx="1744" cy="2020"/>
          </a:xfrm>
        </p:grpSpPr>
        <p:graphicFrame>
          <p:nvGraphicFramePr>
            <p:cNvPr id="19473" name="Object 20"/>
            <p:cNvGraphicFramePr>
              <a:graphicFrameLocks noChangeAspect="1"/>
            </p:cNvGraphicFramePr>
            <p:nvPr/>
          </p:nvGraphicFramePr>
          <p:xfrm>
            <a:off x="4059" y="1480"/>
            <a:ext cx="1225" cy="1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30" name="Visio" r:id="rId6" imgW="1955800" imgH="2730500" progId="Visio.Drawing.6">
                    <p:embed/>
                  </p:oleObj>
                </mc:Choice>
                <mc:Fallback>
                  <p:oleObj name="Visio" r:id="rId6" imgW="1955800" imgH="2730500" progId="Visio.Drawing.6">
                    <p:embed/>
                    <p:pic>
                      <p:nvPicPr>
                        <p:cNvPr id="1947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480"/>
                          <a:ext cx="1225" cy="1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Text Box 21"/>
            <p:cNvSpPr txBox="1">
              <a:spLocks noChangeArrowheads="1"/>
            </p:cNvSpPr>
            <p:nvPr/>
          </p:nvSpPr>
          <p:spPr bwMode="auto">
            <a:xfrm>
              <a:off x="4152" y="3203"/>
              <a:ext cx="165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chemeClr val="tx1"/>
                  </a:solidFill>
                  <a:latin typeface="Tahoma" panose="020B0604030504040204" pitchFamily="34" charset="0"/>
                </a:rPr>
                <a:t>计算机硬件设备</a:t>
              </a:r>
            </a:p>
          </p:txBody>
        </p:sp>
      </p:grpSp>
      <p:graphicFrame>
        <p:nvGraphicFramePr>
          <p:cNvPr id="63510" name="Object 22"/>
          <p:cNvGraphicFramePr>
            <a:graphicFrameLocks noChangeAspect="1"/>
          </p:cNvGraphicFramePr>
          <p:nvPr/>
        </p:nvGraphicFramePr>
        <p:xfrm>
          <a:off x="1103313" y="2492375"/>
          <a:ext cx="220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1" name="Visio" r:id="rId8" imgW="228600" imgH="508000" progId="Visio.Drawing.6">
                  <p:embed/>
                </p:oleObj>
              </mc:Choice>
              <mc:Fallback>
                <p:oleObj name="Visio" r:id="rId8" imgW="228600" imgH="508000" progId="Visio.Drawing.6">
                  <p:embed/>
                  <p:pic>
                    <p:nvPicPr>
                      <p:cNvPr id="6351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492375"/>
                        <a:ext cx="2206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2182813" y="3141663"/>
            <a:ext cx="4321175" cy="792162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如何使用？</a:t>
            </a: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3119438" y="2589213"/>
          <a:ext cx="5397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2" name="Visio" r:id="rId10" imgW="622300" imgH="2197100" progId="Visio.Drawing.6">
                  <p:embed/>
                </p:oleObj>
              </mc:Choice>
              <mc:Fallback>
                <p:oleObj name="Visio" r:id="rId10" imgW="622300" imgH="2197100" progId="Visio.Drawing.6">
                  <p:embed/>
                  <p:pic>
                    <p:nvPicPr>
                      <p:cNvPr id="6351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589213"/>
                        <a:ext cx="53975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4775200" y="2565400"/>
          <a:ext cx="5254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Visio" r:id="rId12" imgW="596900" imgH="2184400" progId="Visio.Drawing.6">
                  <p:embed/>
                </p:oleObj>
              </mc:Choice>
              <mc:Fallback>
                <p:oleObj name="Visio" r:id="rId12" imgW="596900" imgH="2184400" progId="Visio.Drawing.6">
                  <p:embed/>
                  <p:pic>
                    <p:nvPicPr>
                      <p:cNvPr id="6351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2565400"/>
                        <a:ext cx="5254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3263900" y="1989138"/>
          <a:ext cx="18494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4" name="Visio" r:id="rId14" imgW="1854200" imgH="609600" progId="Visio.Drawing.6">
                  <p:embed/>
                </p:oleObj>
              </mc:Choice>
              <mc:Fallback>
                <p:oleObj name="Visio" r:id="rId14" imgW="1854200" imgH="609600" progId="Visio.Drawing.6">
                  <p:embed/>
                  <p:pic>
                    <p:nvPicPr>
                      <p:cNvPr id="635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1989138"/>
                        <a:ext cx="1849438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3294063" y="4479925"/>
          <a:ext cx="18415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Visio" r:id="rId16" imgW="1854200" imgH="609600" progId="Visio.Drawing.6">
                  <p:embed/>
                </p:oleObj>
              </mc:Choice>
              <mc:Fallback>
                <p:oleObj name="Visio" r:id="rId16" imgW="1854200" imgH="609600" progId="Visio.Drawing.6">
                  <p:embed/>
                  <p:pic>
                    <p:nvPicPr>
                      <p:cNvPr id="635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4479925"/>
                        <a:ext cx="18415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AutoShape 28"/>
          <p:cNvSpPr>
            <a:spLocks noChangeArrowheads="1"/>
          </p:cNvSpPr>
          <p:nvPr/>
        </p:nvSpPr>
        <p:spPr bwMode="auto">
          <a:xfrm>
            <a:off x="5351463" y="3141663"/>
            <a:ext cx="1728787" cy="647700"/>
          </a:xfrm>
          <a:prstGeom prst="leftRightArrow">
            <a:avLst>
              <a:gd name="adj1" fmla="val 44815"/>
              <a:gd name="adj2" fmla="val 2309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底层硬件控制</a:t>
            </a:r>
          </a:p>
        </p:txBody>
      </p:sp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1751013" y="3860800"/>
            <a:ext cx="1223962" cy="576263"/>
          </a:xfrm>
          <a:prstGeom prst="rightArrow">
            <a:avLst>
              <a:gd name="adj1" fmla="val 47056"/>
              <a:gd name="adj2" fmla="val 34160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用户输入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1751013" y="2420938"/>
            <a:ext cx="1223962" cy="647700"/>
          </a:xfrm>
          <a:prstGeom prst="leftArrow">
            <a:avLst>
              <a:gd name="adj1" fmla="val 40500"/>
              <a:gd name="adj2" fmla="val 25983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处理结果</a:t>
            </a:r>
          </a:p>
        </p:txBody>
      </p:sp>
    </p:spTree>
    <p:extLst>
      <p:ext uri="{BB962C8B-B14F-4D97-AF65-F5344CB8AC3E}">
        <p14:creationId xmlns:p14="http://schemas.microsoft.com/office/powerpoint/2010/main" val="34264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 animBg="1"/>
      <p:bldP spid="63511" grpId="1" animBg="1"/>
      <p:bldP spid="63516" grpId="0" animBg="1"/>
      <p:bldP spid="63517" grpId="0" animBg="1"/>
      <p:bldP spid="635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747BDE-A978-4145-9F21-EE2C26130FF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Functions of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371600"/>
            <a:ext cx="8064500" cy="2417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Hardware abstraction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unified, friendly UI for users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Hide the configuration difference of hardware components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Application integration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simple and useful methods for programs designing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Schedule and control the running of programs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Environment management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Monitor whole environment of computer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a secure, stable and comfortable space for uses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900113" y="4292600"/>
            <a:ext cx="8056562" cy="40481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8615" name="Freeform 7"/>
          <p:cNvSpPr>
            <a:spLocks/>
          </p:cNvSpPr>
          <p:nvPr/>
        </p:nvSpPr>
        <p:spPr bwMode="auto">
          <a:xfrm>
            <a:off x="1403350" y="4638675"/>
            <a:ext cx="7345363" cy="1311275"/>
          </a:xfrm>
          <a:custGeom>
            <a:avLst/>
            <a:gdLst>
              <a:gd name="T0" fmla="*/ 2147483646 w 5582"/>
              <a:gd name="T1" fmla="*/ 2147483646 h 826"/>
              <a:gd name="T2" fmla="*/ 2147483646 w 5582"/>
              <a:gd name="T3" fmla="*/ 2147483646 h 826"/>
              <a:gd name="T4" fmla="*/ 2147483646 w 5582"/>
              <a:gd name="T5" fmla="*/ 2147483646 h 826"/>
              <a:gd name="T6" fmla="*/ 2147483646 w 5582"/>
              <a:gd name="T7" fmla="*/ 2147483646 h 826"/>
              <a:gd name="T8" fmla="*/ 2147483646 w 5582"/>
              <a:gd name="T9" fmla="*/ 2147483646 h 826"/>
              <a:gd name="T10" fmla="*/ 2147483646 w 5582"/>
              <a:gd name="T11" fmla="*/ 2147483646 h 826"/>
              <a:gd name="T12" fmla="*/ 2147483646 w 5582"/>
              <a:gd name="T13" fmla="*/ 2147483646 h 826"/>
              <a:gd name="T14" fmla="*/ 2147483646 w 5582"/>
              <a:gd name="T15" fmla="*/ 2147483646 h 826"/>
              <a:gd name="T16" fmla="*/ 2147483646 w 5582"/>
              <a:gd name="T17" fmla="*/ 2147483646 h 826"/>
              <a:gd name="T18" fmla="*/ 2147483646 w 5582"/>
              <a:gd name="T19" fmla="*/ 2147483646 h 826"/>
              <a:gd name="T20" fmla="*/ 2147483646 w 5582"/>
              <a:gd name="T21" fmla="*/ 2147483646 h 826"/>
              <a:gd name="T22" fmla="*/ 2147483646 w 5582"/>
              <a:gd name="T23" fmla="*/ 2147483646 h 826"/>
              <a:gd name="T24" fmla="*/ 2147483646 w 5582"/>
              <a:gd name="T25" fmla="*/ 2147483646 h 826"/>
              <a:gd name="T26" fmla="*/ 2147483646 w 5582"/>
              <a:gd name="T27" fmla="*/ 2147483646 h 826"/>
              <a:gd name="T28" fmla="*/ 2147483646 w 5582"/>
              <a:gd name="T29" fmla="*/ 2147483646 h 826"/>
              <a:gd name="T30" fmla="*/ 2147483646 w 5582"/>
              <a:gd name="T31" fmla="*/ 2147483646 h 826"/>
              <a:gd name="T32" fmla="*/ 2147483646 w 5582"/>
              <a:gd name="T33" fmla="*/ 2147483646 h 826"/>
              <a:gd name="T34" fmla="*/ 2147483646 w 5582"/>
              <a:gd name="T35" fmla="*/ 2147483646 h 826"/>
              <a:gd name="T36" fmla="*/ 2147483646 w 5582"/>
              <a:gd name="T37" fmla="*/ 2147483646 h 826"/>
              <a:gd name="T38" fmla="*/ 2147483646 w 5582"/>
              <a:gd name="T39" fmla="*/ 2147483646 h 826"/>
              <a:gd name="T40" fmla="*/ 2147483646 w 5582"/>
              <a:gd name="T41" fmla="*/ 2147483646 h 826"/>
              <a:gd name="T42" fmla="*/ 2147483646 w 5582"/>
              <a:gd name="T43" fmla="*/ 2147483646 h 826"/>
              <a:gd name="T44" fmla="*/ 2147483646 w 5582"/>
              <a:gd name="T45" fmla="*/ 2147483646 h 826"/>
              <a:gd name="T46" fmla="*/ 2147483646 w 5582"/>
              <a:gd name="T47" fmla="*/ 2147483646 h 826"/>
              <a:gd name="T48" fmla="*/ 2147483646 w 5582"/>
              <a:gd name="T49" fmla="*/ 2147483646 h 826"/>
              <a:gd name="T50" fmla="*/ 2147483646 w 5582"/>
              <a:gd name="T51" fmla="*/ 2147483646 h 826"/>
              <a:gd name="T52" fmla="*/ 2147483646 w 5582"/>
              <a:gd name="T53" fmla="*/ 2147483646 h 826"/>
              <a:gd name="T54" fmla="*/ 2147483646 w 5582"/>
              <a:gd name="T55" fmla="*/ 2147483646 h 826"/>
              <a:gd name="T56" fmla="*/ 2147483646 w 5582"/>
              <a:gd name="T57" fmla="*/ 2147483646 h 826"/>
              <a:gd name="T58" fmla="*/ 2147483646 w 5582"/>
              <a:gd name="T59" fmla="*/ 2147483646 h 826"/>
              <a:gd name="T60" fmla="*/ 2147483646 w 5582"/>
              <a:gd name="T61" fmla="*/ 2147483646 h 826"/>
              <a:gd name="T62" fmla="*/ 2147483646 w 5582"/>
              <a:gd name="T63" fmla="*/ 2147483646 h 826"/>
              <a:gd name="T64" fmla="*/ 2147483646 w 5582"/>
              <a:gd name="T65" fmla="*/ 2147483646 h 826"/>
              <a:gd name="T66" fmla="*/ 2147483646 w 5582"/>
              <a:gd name="T67" fmla="*/ 2147483646 h 826"/>
              <a:gd name="T68" fmla="*/ 2147483646 w 5582"/>
              <a:gd name="T69" fmla="*/ 2147483646 h 826"/>
              <a:gd name="T70" fmla="*/ 2147483646 w 5582"/>
              <a:gd name="T71" fmla="*/ 2147483646 h 8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582"/>
              <a:gd name="T109" fmla="*/ 0 h 826"/>
              <a:gd name="T110" fmla="*/ 5582 w 5582"/>
              <a:gd name="T111" fmla="*/ 826 h 82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582" h="826">
                <a:moveTo>
                  <a:pt x="94" y="490"/>
                </a:moveTo>
                <a:cubicBezTo>
                  <a:pt x="288" y="345"/>
                  <a:pt x="482" y="200"/>
                  <a:pt x="658" y="154"/>
                </a:cubicBezTo>
                <a:cubicBezTo>
                  <a:pt x="834" y="108"/>
                  <a:pt x="1008" y="216"/>
                  <a:pt x="1150" y="214"/>
                </a:cubicBezTo>
                <a:cubicBezTo>
                  <a:pt x="1292" y="212"/>
                  <a:pt x="1398" y="160"/>
                  <a:pt x="1510" y="142"/>
                </a:cubicBezTo>
                <a:cubicBezTo>
                  <a:pt x="1622" y="124"/>
                  <a:pt x="1716" y="82"/>
                  <a:pt x="1822" y="106"/>
                </a:cubicBezTo>
                <a:cubicBezTo>
                  <a:pt x="1928" y="130"/>
                  <a:pt x="2064" y="218"/>
                  <a:pt x="2146" y="286"/>
                </a:cubicBezTo>
                <a:cubicBezTo>
                  <a:pt x="2228" y="354"/>
                  <a:pt x="2214" y="542"/>
                  <a:pt x="2314" y="514"/>
                </a:cubicBezTo>
                <a:cubicBezTo>
                  <a:pt x="2414" y="486"/>
                  <a:pt x="2646" y="160"/>
                  <a:pt x="2746" y="118"/>
                </a:cubicBezTo>
                <a:cubicBezTo>
                  <a:pt x="2846" y="76"/>
                  <a:pt x="2830" y="260"/>
                  <a:pt x="2914" y="262"/>
                </a:cubicBezTo>
                <a:cubicBezTo>
                  <a:pt x="2998" y="264"/>
                  <a:pt x="3122" y="72"/>
                  <a:pt x="3250" y="130"/>
                </a:cubicBezTo>
                <a:cubicBezTo>
                  <a:pt x="3378" y="188"/>
                  <a:pt x="3588" y="620"/>
                  <a:pt x="3682" y="610"/>
                </a:cubicBezTo>
                <a:cubicBezTo>
                  <a:pt x="3776" y="600"/>
                  <a:pt x="3722" y="140"/>
                  <a:pt x="3814" y="70"/>
                </a:cubicBezTo>
                <a:cubicBezTo>
                  <a:pt x="3906" y="0"/>
                  <a:pt x="4112" y="134"/>
                  <a:pt x="4234" y="190"/>
                </a:cubicBezTo>
                <a:cubicBezTo>
                  <a:pt x="4356" y="246"/>
                  <a:pt x="4454" y="408"/>
                  <a:pt x="4546" y="406"/>
                </a:cubicBezTo>
                <a:cubicBezTo>
                  <a:pt x="4638" y="404"/>
                  <a:pt x="4708" y="200"/>
                  <a:pt x="4786" y="178"/>
                </a:cubicBezTo>
                <a:cubicBezTo>
                  <a:pt x="4864" y="156"/>
                  <a:pt x="4926" y="300"/>
                  <a:pt x="5014" y="274"/>
                </a:cubicBezTo>
                <a:cubicBezTo>
                  <a:pt x="5102" y="248"/>
                  <a:pt x="5252" y="8"/>
                  <a:pt x="5314" y="22"/>
                </a:cubicBezTo>
                <a:cubicBezTo>
                  <a:pt x="5376" y="36"/>
                  <a:pt x="5356" y="266"/>
                  <a:pt x="5386" y="358"/>
                </a:cubicBezTo>
                <a:cubicBezTo>
                  <a:pt x="5416" y="450"/>
                  <a:pt x="5582" y="522"/>
                  <a:pt x="5494" y="574"/>
                </a:cubicBezTo>
                <a:cubicBezTo>
                  <a:pt x="5406" y="626"/>
                  <a:pt x="5056" y="630"/>
                  <a:pt x="4858" y="670"/>
                </a:cubicBezTo>
                <a:cubicBezTo>
                  <a:pt x="4660" y="710"/>
                  <a:pt x="4448" y="814"/>
                  <a:pt x="4306" y="814"/>
                </a:cubicBezTo>
                <a:cubicBezTo>
                  <a:pt x="4164" y="814"/>
                  <a:pt x="4102" y="670"/>
                  <a:pt x="4006" y="670"/>
                </a:cubicBezTo>
                <a:cubicBezTo>
                  <a:pt x="3910" y="670"/>
                  <a:pt x="3862" y="802"/>
                  <a:pt x="3730" y="814"/>
                </a:cubicBezTo>
                <a:cubicBezTo>
                  <a:pt x="3598" y="826"/>
                  <a:pt x="3374" y="770"/>
                  <a:pt x="3214" y="742"/>
                </a:cubicBezTo>
                <a:cubicBezTo>
                  <a:pt x="3054" y="714"/>
                  <a:pt x="2876" y="644"/>
                  <a:pt x="2770" y="646"/>
                </a:cubicBezTo>
                <a:cubicBezTo>
                  <a:pt x="2664" y="648"/>
                  <a:pt x="2696" y="740"/>
                  <a:pt x="2578" y="754"/>
                </a:cubicBezTo>
                <a:cubicBezTo>
                  <a:pt x="2460" y="768"/>
                  <a:pt x="2188" y="756"/>
                  <a:pt x="2062" y="730"/>
                </a:cubicBezTo>
                <a:cubicBezTo>
                  <a:pt x="1936" y="704"/>
                  <a:pt x="1936" y="600"/>
                  <a:pt x="1822" y="598"/>
                </a:cubicBezTo>
                <a:cubicBezTo>
                  <a:pt x="1708" y="596"/>
                  <a:pt x="1530" y="696"/>
                  <a:pt x="1378" y="718"/>
                </a:cubicBezTo>
                <a:cubicBezTo>
                  <a:pt x="1226" y="740"/>
                  <a:pt x="1026" y="768"/>
                  <a:pt x="910" y="730"/>
                </a:cubicBezTo>
                <a:cubicBezTo>
                  <a:pt x="794" y="692"/>
                  <a:pt x="762" y="546"/>
                  <a:pt x="682" y="490"/>
                </a:cubicBezTo>
                <a:cubicBezTo>
                  <a:pt x="602" y="434"/>
                  <a:pt x="526" y="380"/>
                  <a:pt x="430" y="394"/>
                </a:cubicBezTo>
                <a:cubicBezTo>
                  <a:pt x="334" y="408"/>
                  <a:pt x="176" y="550"/>
                  <a:pt x="106" y="574"/>
                </a:cubicBezTo>
                <a:cubicBezTo>
                  <a:pt x="36" y="598"/>
                  <a:pt x="20" y="564"/>
                  <a:pt x="10" y="538"/>
                </a:cubicBezTo>
                <a:cubicBezTo>
                  <a:pt x="0" y="512"/>
                  <a:pt x="22" y="446"/>
                  <a:pt x="46" y="418"/>
                </a:cubicBezTo>
                <a:cubicBezTo>
                  <a:pt x="70" y="390"/>
                  <a:pt x="134" y="368"/>
                  <a:pt x="154" y="370"/>
                </a:cubicBezTo>
              </a:path>
            </a:pathLst>
          </a:custGeom>
          <a:solidFill>
            <a:srgbClr val="66FF66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4500563" y="42926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3300"/>
                </a:solidFill>
                <a:latin typeface="Tahoma" panose="020B0604030504040204" pitchFamily="34" charset="0"/>
              </a:rPr>
              <a:t>OS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2628900" y="51577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0000"/>
                </a:solidFill>
                <a:latin typeface="Tahoma" panose="020B0604030504040204" pitchFamily="34" charset="0"/>
              </a:rPr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4" grpId="0" animBg="1"/>
      <p:bldP spid="68616" grpId="0"/>
      <p:bldP spid="686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3010A9-4E81-4C0A-82FF-6B69A6FE023F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OS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811588" y="1443038"/>
            <a:ext cx="3421062" cy="1317625"/>
            <a:chOff x="2246" y="845"/>
            <a:chExt cx="2155" cy="830"/>
          </a:xfrm>
        </p:grpSpPr>
        <p:sp>
          <p:nvSpPr>
            <p:cNvPr id="31776" name="Freeform 31"/>
            <p:cNvSpPr>
              <a:spLocks/>
            </p:cNvSpPr>
            <p:nvPr/>
          </p:nvSpPr>
          <p:spPr bwMode="gray">
            <a:xfrm rot="-7471624">
              <a:off x="2928" y="163"/>
              <a:ext cx="725" cy="2090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3 h 1861"/>
                <a:gd name="T6" fmla="*/ 828 w 646"/>
                <a:gd name="T7" fmla="*/ 309 h 1861"/>
                <a:gd name="T8" fmla="*/ 1105 w 646"/>
                <a:gd name="T9" fmla="*/ 463 h 1861"/>
                <a:gd name="T10" fmla="*/ 1366 w 646"/>
                <a:gd name="T11" fmla="*/ 631 h 1861"/>
                <a:gd name="T12" fmla="*/ 1627 w 646"/>
                <a:gd name="T13" fmla="*/ 839 h 1861"/>
                <a:gd name="T14" fmla="*/ 1885 w 646"/>
                <a:gd name="T15" fmla="*/ 1058 h 1861"/>
                <a:gd name="T16" fmla="*/ 2126 w 646"/>
                <a:gd name="T17" fmla="*/ 1302 h 1861"/>
                <a:gd name="T18" fmla="*/ 2355 w 646"/>
                <a:gd name="T19" fmla="*/ 1569 h 1861"/>
                <a:gd name="T20" fmla="*/ 2581 w 646"/>
                <a:gd name="T21" fmla="*/ 1853 h 1861"/>
                <a:gd name="T22" fmla="*/ 2781 w 646"/>
                <a:gd name="T23" fmla="*/ 2162 h 1861"/>
                <a:gd name="T24" fmla="*/ 2966 w 646"/>
                <a:gd name="T25" fmla="*/ 2493 h 1861"/>
                <a:gd name="T26" fmla="*/ 3133 w 646"/>
                <a:gd name="T27" fmla="*/ 2833 h 1861"/>
                <a:gd name="T28" fmla="*/ 3286 w 646"/>
                <a:gd name="T29" fmla="*/ 3207 h 1861"/>
                <a:gd name="T30" fmla="*/ 3403 w 646"/>
                <a:gd name="T31" fmla="*/ 3596 h 1861"/>
                <a:gd name="T32" fmla="*/ 3503 w 646"/>
                <a:gd name="T33" fmla="*/ 3994 h 1861"/>
                <a:gd name="T34" fmla="*/ 3581 w 646"/>
                <a:gd name="T35" fmla="*/ 4409 h 1861"/>
                <a:gd name="T36" fmla="*/ 3627 w 646"/>
                <a:gd name="T37" fmla="*/ 4854 h 1861"/>
                <a:gd name="T38" fmla="*/ 3649 w 646"/>
                <a:gd name="T39" fmla="*/ 5297 h 1861"/>
                <a:gd name="T40" fmla="*/ 3628 w 646"/>
                <a:gd name="T41" fmla="*/ 5765 h 1861"/>
                <a:gd name="T42" fmla="*/ 3587 w 646"/>
                <a:gd name="T43" fmla="*/ 6194 h 1861"/>
                <a:gd name="T44" fmla="*/ 3516 w 646"/>
                <a:gd name="T45" fmla="*/ 6615 h 1861"/>
                <a:gd name="T46" fmla="*/ 3422 w 646"/>
                <a:gd name="T47" fmla="*/ 7011 h 1861"/>
                <a:gd name="T48" fmla="*/ 3298 w 646"/>
                <a:gd name="T49" fmla="*/ 7394 h 1861"/>
                <a:gd name="T50" fmla="*/ 3168 w 646"/>
                <a:gd name="T51" fmla="*/ 7757 h 1861"/>
                <a:gd name="T52" fmla="*/ 3005 w 646"/>
                <a:gd name="T53" fmla="*/ 8102 h 1861"/>
                <a:gd name="T54" fmla="*/ 2823 w 646"/>
                <a:gd name="T55" fmla="*/ 8426 h 1861"/>
                <a:gd name="T56" fmla="*/ 2634 w 646"/>
                <a:gd name="T57" fmla="*/ 8738 h 1861"/>
                <a:gd name="T58" fmla="*/ 2416 w 646"/>
                <a:gd name="T59" fmla="*/ 9027 h 1861"/>
                <a:gd name="T60" fmla="*/ 2186 w 646"/>
                <a:gd name="T61" fmla="*/ 9280 h 1861"/>
                <a:gd name="T62" fmla="*/ 1946 w 646"/>
                <a:gd name="T63" fmla="*/ 9520 h 1861"/>
                <a:gd name="T64" fmla="*/ 1691 w 646"/>
                <a:gd name="T65" fmla="*/ 9744 h 1861"/>
                <a:gd name="T66" fmla="*/ 1432 w 646"/>
                <a:gd name="T67" fmla="*/ 9945 h 1861"/>
                <a:gd name="T68" fmla="*/ 1156 w 646"/>
                <a:gd name="T69" fmla="*/ 10131 h 1861"/>
                <a:gd name="T70" fmla="*/ 879 w 646"/>
                <a:gd name="T71" fmla="*/ 10278 h 1861"/>
                <a:gd name="T72" fmla="*/ 586 w 646"/>
                <a:gd name="T73" fmla="*/ 10406 h 1861"/>
                <a:gd name="T74" fmla="*/ 293 w 646"/>
                <a:gd name="T75" fmla="*/ 10525 h 1861"/>
                <a:gd name="T76" fmla="*/ 0 w 646"/>
                <a:gd name="T77" fmla="*/ 10609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DFD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Freeform 32"/>
            <p:cNvSpPr>
              <a:spLocks/>
            </p:cNvSpPr>
            <p:nvPr/>
          </p:nvSpPr>
          <p:spPr bwMode="gray">
            <a:xfrm rot="-6677128">
              <a:off x="2994" y="26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 rot="6397271">
            <a:off x="2353469" y="1386681"/>
            <a:ext cx="1371600" cy="3354388"/>
            <a:chOff x="2754" y="1408"/>
            <a:chExt cx="864" cy="2113"/>
          </a:xfrm>
        </p:grpSpPr>
        <p:sp>
          <p:nvSpPr>
            <p:cNvPr id="31774" name="Freeform 34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Freeform 35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 rot="9604860">
            <a:off x="3233738" y="434975"/>
            <a:ext cx="1371600" cy="3354388"/>
            <a:chOff x="2754" y="1408"/>
            <a:chExt cx="864" cy="2113"/>
          </a:xfrm>
        </p:grpSpPr>
        <p:sp>
          <p:nvSpPr>
            <p:cNvPr id="31772" name="Freeform 37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Freeform 38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 rot="357268">
            <a:off x="4530725" y="3098800"/>
            <a:ext cx="1371600" cy="3354388"/>
            <a:chOff x="2754" y="1408"/>
            <a:chExt cx="864" cy="2113"/>
          </a:xfrm>
        </p:grpSpPr>
        <p:sp>
          <p:nvSpPr>
            <p:cNvPr id="31770" name="Freeform 40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6D6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Freeform 41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 rot="-3081995">
            <a:off x="5664994" y="1962944"/>
            <a:ext cx="1371600" cy="3354388"/>
            <a:chOff x="2754" y="1408"/>
            <a:chExt cx="864" cy="2113"/>
          </a:xfrm>
        </p:grpSpPr>
        <p:sp>
          <p:nvSpPr>
            <p:cNvPr id="31768" name="Freeform 43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Freeform 44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 rot="-3213776">
            <a:off x="2319338" y="3725863"/>
            <a:ext cx="3340100" cy="1365250"/>
            <a:chOff x="1066" y="1673"/>
            <a:chExt cx="2104" cy="860"/>
          </a:xfrm>
        </p:grpSpPr>
        <p:sp>
          <p:nvSpPr>
            <p:cNvPr id="31766" name="Freeform 46"/>
            <p:cNvSpPr>
              <a:spLocks/>
            </p:cNvSpPr>
            <p:nvPr/>
          </p:nvSpPr>
          <p:spPr bwMode="gray">
            <a:xfrm rot="5461794">
              <a:off x="1763" y="1126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33CC33"/>
                </a:gs>
                <a:gs pos="100000">
                  <a:srgbClr val="64D864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Freeform 47"/>
            <p:cNvSpPr>
              <a:spLocks/>
            </p:cNvSpPr>
            <p:nvPr/>
          </p:nvSpPr>
          <p:spPr bwMode="gray">
            <a:xfrm rot="6256290">
              <a:off x="1748" y="991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4170363" y="2400300"/>
            <a:ext cx="1339850" cy="1338263"/>
            <a:chOff x="2016" y="1920"/>
            <a:chExt cx="1680" cy="1680"/>
          </a:xfrm>
        </p:grpSpPr>
        <p:sp>
          <p:nvSpPr>
            <p:cNvPr id="31764" name="Oval 49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765" name="Freeform 50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976 w 1321"/>
                <a:gd name="T1" fmla="*/ 70 h 712"/>
                <a:gd name="T2" fmla="*/ 989 w 1321"/>
                <a:gd name="T3" fmla="*/ 77 h 712"/>
                <a:gd name="T4" fmla="*/ 992 w 1321"/>
                <a:gd name="T5" fmla="*/ 84 h 712"/>
                <a:gd name="T6" fmla="*/ 987 w 1321"/>
                <a:gd name="T7" fmla="*/ 91 h 712"/>
                <a:gd name="T8" fmla="*/ 974 w 1321"/>
                <a:gd name="T9" fmla="*/ 95 h 712"/>
                <a:gd name="T10" fmla="*/ 955 w 1321"/>
                <a:gd name="T11" fmla="*/ 102 h 712"/>
                <a:gd name="T12" fmla="*/ 930 w 1321"/>
                <a:gd name="T13" fmla="*/ 106 h 712"/>
                <a:gd name="T14" fmla="*/ 898 w 1321"/>
                <a:gd name="T15" fmla="*/ 110 h 712"/>
                <a:gd name="T16" fmla="*/ 861 w 1321"/>
                <a:gd name="T17" fmla="*/ 114 h 712"/>
                <a:gd name="T18" fmla="*/ 820 w 1321"/>
                <a:gd name="T19" fmla="*/ 118 h 712"/>
                <a:gd name="T20" fmla="*/ 774 w 1321"/>
                <a:gd name="T21" fmla="*/ 119 h 712"/>
                <a:gd name="T22" fmla="*/ 726 w 1321"/>
                <a:gd name="T23" fmla="*/ 120 h 712"/>
                <a:gd name="T24" fmla="*/ 673 w 1321"/>
                <a:gd name="T25" fmla="*/ 124 h 712"/>
                <a:gd name="T26" fmla="*/ 619 w 1321"/>
                <a:gd name="T27" fmla="*/ 125 h 712"/>
                <a:gd name="T28" fmla="*/ 597 w 1321"/>
                <a:gd name="T29" fmla="*/ 126 h 712"/>
                <a:gd name="T30" fmla="*/ 358 w 1321"/>
                <a:gd name="T31" fmla="*/ 126 h 712"/>
                <a:gd name="T32" fmla="*/ 354 w 1321"/>
                <a:gd name="T33" fmla="*/ 126 h 712"/>
                <a:gd name="T34" fmla="*/ 307 w 1321"/>
                <a:gd name="T35" fmla="*/ 125 h 712"/>
                <a:gd name="T36" fmla="*/ 262 w 1321"/>
                <a:gd name="T37" fmla="*/ 124 h 712"/>
                <a:gd name="T38" fmla="*/ 219 w 1321"/>
                <a:gd name="T39" fmla="*/ 122 h 712"/>
                <a:gd name="T40" fmla="*/ 177 w 1321"/>
                <a:gd name="T41" fmla="*/ 119 h 712"/>
                <a:gd name="T42" fmla="*/ 140 w 1321"/>
                <a:gd name="T43" fmla="*/ 119 h 712"/>
                <a:gd name="T44" fmla="*/ 108 w 1321"/>
                <a:gd name="T45" fmla="*/ 116 h 712"/>
                <a:gd name="T46" fmla="*/ 75 w 1321"/>
                <a:gd name="T47" fmla="*/ 113 h 712"/>
                <a:gd name="T48" fmla="*/ 52 w 1321"/>
                <a:gd name="T49" fmla="*/ 111 h 712"/>
                <a:gd name="T50" fmla="*/ 26 w 1321"/>
                <a:gd name="T51" fmla="*/ 106 h 712"/>
                <a:gd name="T52" fmla="*/ 18 w 1321"/>
                <a:gd name="T53" fmla="*/ 102 h 712"/>
                <a:gd name="T54" fmla="*/ 6 w 1321"/>
                <a:gd name="T55" fmla="*/ 98 h 712"/>
                <a:gd name="T56" fmla="*/ 0 w 1321"/>
                <a:gd name="T57" fmla="*/ 92 h 712"/>
                <a:gd name="T58" fmla="*/ 0 w 1321"/>
                <a:gd name="T59" fmla="*/ 91 h 712"/>
                <a:gd name="T60" fmla="*/ 4 w 1321"/>
                <a:gd name="T61" fmla="*/ 84 h 712"/>
                <a:gd name="T62" fmla="*/ 16 w 1321"/>
                <a:gd name="T63" fmla="*/ 78 h 712"/>
                <a:gd name="T64" fmla="*/ 36 w 1321"/>
                <a:gd name="T65" fmla="*/ 65 h 712"/>
                <a:gd name="T66" fmla="*/ 71 w 1321"/>
                <a:gd name="T67" fmla="*/ 53 h 712"/>
                <a:gd name="T68" fmla="*/ 112 w 1321"/>
                <a:gd name="T69" fmla="*/ 42 h 712"/>
                <a:gd name="T70" fmla="*/ 154 w 1321"/>
                <a:gd name="T71" fmla="*/ 30 h 712"/>
                <a:gd name="T72" fmla="*/ 203 w 1321"/>
                <a:gd name="T73" fmla="*/ 21 h 712"/>
                <a:gd name="T74" fmla="*/ 257 w 1321"/>
                <a:gd name="T75" fmla="*/ 14 h 712"/>
                <a:gd name="T76" fmla="*/ 312 w 1321"/>
                <a:gd name="T77" fmla="*/ 8 h 712"/>
                <a:gd name="T78" fmla="*/ 374 w 1321"/>
                <a:gd name="T79" fmla="*/ 4 h 712"/>
                <a:gd name="T80" fmla="*/ 436 w 1321"/>
                <a:gd name="T81" fmla="*/ 4 h 712"/>
                <a:gd name="T82" fmla="*/ 501 w 1321"/>
                <a:gd name="T83" fmla="*/ 0 h 712"/>
                <a:gd name="T84" fmla="*/ 501 w 1321"/>
                <a:gd name="T85" fmla="*/ 0 h 712"/>
                <a:gd name="T86" fmla="*/ 570 w 1321"/>
                <a:gd name="T87" fmla="*/ 4 h 712"/>
                <a:gd name="T88" fmla="*/ 636 w 1321"/>
                <a:gd name="T89" fmla="*/ 4 h 712"/>
                <a:gd name="T90" fmla="*/ 700 w 1321"/>
                <a:gd name="T91" fmla="*/ 9 h 712"/>
                <a:gd name="T92" fmla="*/ 759 w 1321"/>
                <a:gd name="T93" fmla="*/ 16 h 712"/>
                <a:gd name="T94" fmla="*/ 812 w 1321"/>
                <a:gd name="T95" fmla="*/ 24 h 712"/>
                <a:gd name="T96" fmla="*/ 862 w 1321"/>
                <a:gd name="T97" fmla="*/ 34 h 712"/>
                <a:gd name="T98" fmla="*/ 907 w 1321"/>
                <a:gd name="T99" fmla="*/ 45 h 712"/>
                <a:gd name="T100" fmla="*/ 945 w 1321"/>
                <a:gd name="T101" fmla="*/ 57 h 712"/>
                <a:gd name="T102" fmla="*/ 976 w 1321"/>
                <a:gd name="T103" fmla="*/ 70 h 712"/>
                <a:gd name="T104" fmla="*/ 976 w 1321"/>
                <a:gd name="T105" fmla="*/ 7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DFBE"/>
                </a:gs>
                <a:gs pos="100000">
                  <a:srgbClr val="FF9933">
                    <a:alpha val="93999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683" name="Text Box 51"/>
          <p:cNvSpPr txBox="1">
            <a:spLocks noChangeArrowheads="1"/>
          </p:cNvSpPr>
          <p:nvPr/>
        </p:nvSpPr>
        <p:spPr bwMode="gray">
          <a:xfrm>
            <a:off x="4457700" y="2954338"/>
            <a:ext cx="7715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en-US" altLang="zh-CN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OS</a:t>
            </a:r>
          </a:p>
        </p:txBody>
      </p:sp>
      <p:sp>
        <p:nvSpPr>
          <p:cNvPr id="69684" name="Text Box 52"/>
          <p:cNvSpPr txBox="1">
            <a:spLocks noChangeArrowheads="1"/>
          </p:cNvSpPr>
          <p:nvPr/>
        </p:nvSpPr>
        <p:spPr bwMode="auto">
          <a:xfrm>
            <a:off x="5178425" y="1803400"/>
            <a:ext cx="1439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Basic concept</a:t>
            </a:r>
          </a:p>
        </p:txBody>
      </p:sp>
      <p:sp>
        <p:nvSpPr>
          <p:cNvPr id="69685" name="Text Box 53"/>
          <p:cNvSpPr txBox="1">
            <a:spLocks noChangeArrowheads="1"/>
          </p:cNvSpPr>
          <p:nvPr/>
        </p:nvSpPr>
        <p:spPr bwMode="auto">
          <a:xfrm>
            <a:off x="5826125" y="3675063"/>
            <a:ext cx="1698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 management</a:t>
            </a:r>
          </a:p>
        </p:txBody>
      </p:sp>
      <p:sp>
        <p:nvSpPr>
          <p:cNvPr id="69686" name="Text Box 54"/>
          <p:cNvSpPr txBox="1">
            <a:spLocks noChangeArrowheads="1"/>
          </p:cNvSpPr>
          <p:nvPr/>
        </p:nvSpPr>
        <p:spPr bwMode="auto">
          <a:xfrm>
            <a:off x="4386263" y="5259388"/>
            <a:ext cx="1841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Device management</a:t>
            </a:r>
          </a:p>
        </p:txBody>
      </p:sp>
      <p:sp>
        <p:nvSpPr>
          <p:cNvPr id="69687" name="Text Box 55"/>
          <p:cNvSpPr txBox="1">
            <a:spLocks noChangeArrowheads="1"/>
          </p:cNvSpPr>
          <p:nvPr/>
        </p:nvSpPr>
        <p:spPr bwMode="auto">
          <a:xfrm>
            <a:off x="2700338" y="4251325"/>
            <a:ext cx="1757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Memory management</a:t>
            </a:r>
          </a:p>
        </p:txBody>
      </p:sp>
      <p:sp>
        <p:nvSpPr>
          <p:cNvPr id="69688" name="Text Box 56"/>
          <p:cNvSpPr txBox="1">
            <a:spLocks noChangeArrowheads="1"/>
          </p:cNvSpPr>
          <p:nvPr/>
        </p:nvSpPr>
        <p:spPr bwMode="auto">
          <a:xfrm>
            <a:off x="1938338" y="2738438"/>
            <a:ext cx="1439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File system</a:t>
            </a:r>
          </a:p>
        </p:txBody>
      </p:sp>
      <p:sp>
        <p:nvSpPr>
          <p:cNvPr id="69689" name="Text Box 57"/>
          <p:cNvSpPr txBox="1">
            <a:spLocks noChangeArrowheads="1"/>
          </p:cNvSpPr>
          <p:nvPr/>
        </p:nvSpPr>
        <p:spPr bwMode="auto">
          <a:xfrm>
            <a:off x="2987675" y="1514475"/>
            <a:ext cx="1616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Programming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83" grpId="0"/>
      <p:bldP spid="69684" grpId="0"/>
      <p:bldP spid="69685" grpId="0"/>
      <p:bldP spid="69686" grpId="0"/>
      <p:bldP spid="69687" grpId="0"/>
      <p:bldP spid="69688" grpId="0"/>
      <p:bldP spid="696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214D02-40CE-4D2B-AA0F-59B769A5C36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Minix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36738" y="3429000"/>
            <a:ext cx="5256212" cy="719138"/>
            <a:chOff x="1021" y="2523"/>
            <a:chExt cx="3311" cy="453"/>
          </a:xfrm>
        </p:grpSpPr>
        <p:sp>
          <p:nvSpPr>
            <p:cNvPr id="35868" name="AutoShape 5"/>
            <p:cNvSpPr>
              <a:spLocks noChangeArrowheads="1"/>
            </p:cNvSpPr>
            <p:nvPr/>
          </p:nvSpPr>
          <p:spPr bwMode="auto">
            <a:xfrm>
              <a:off x="1021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磁盘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69" name="AutoShape 6"/>
            <p:cNvSpPr>
              <a:spLocks noChangeArrowheads="1"/>
            </p:cNvSpPr>
            <p:nvPr/>
          </p:nvSpPr>
          <p:spPr bwMode="auto">
            <a:xfrm>
              <a:off x="1474" y="252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终端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0" name="AutoShape 7"/>
            <p:cNvSpPr>
              <a:spLocks noChangeArrowheads="1"/>
            </p:cNvSpPr>
            <p:nvPr/>
          </p:nvSpPr>
          <p:spPr bwMode="auto">
            <a:xfrm>
              <a:off x="1927" y="252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时钟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1" name="AutoShape 8"/>
            <p:cNvSpPr>
              <a:spLocks noChangeArrowheads="1"/>
            </p:cNvSpPr>
            <p:nvPr/>
          </p:nvSpPr>
          <p:spPr bwMode="auto">
            <a:xfrm>
              <a:off x="2336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2" name="AutoShape 9"/>
            <p:cNvSpPr>
              <a:spLocks noChangeArrowheads="1"/>
            </p:cNvSpPr>
            <p:nvPr/>
          </p:nvSpPr>
          <p:spPr bwMode="auto">
            <a:xfrm>
              <a:off x="2790" y="252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以太网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3" name="AutoShape 10"/>
            <p:cNvSpPr>
              <a:spLocks noChangeArrowheads="1"/>
            </p:cNvSpPr>
            <p:nvPr/>
          </p:nvSpPr>
          <p:spPr bwMode="auto">
            <a:xfrm>
              <a:off x="3380" y="252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FF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FF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08175" y="2347913"/>
            <a:ext cx="5327650" cy="720725"/>
            <a:chOff x="1066" y="1842"/>
            <a:chExt cx="3356" cy="454"/>
          </a:xfrm>
        </p:grpSpPr>
        <p:sp>
          <p:nvSpPr>
            <p:cNvPr id="35864" name="AutoShape 12"/>
            <p:cNvSpPr>
              <a:spLocks noChangeArrowheads="1"/>
            </p:cNvSpPr>
            <p:nvPr/>
          </p:nvSpPr>
          <p:spPr bwMode="auto">
            <a:xfrm>
              <a:off x="106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内存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管理器</a:t>
              </a:r>
            </a:p>
          </p:txBody>
        </p:sp>
        <p:sp>
          <p:nvSpPr>
            <p:cNvPr id="35865" name="AutoShape 13"/>
            <p:cNvSpPr>
              <a:spLocks noChangeArrowheads="1"/>
            </p:cNvSpPr>
            <p:nvPr/>
          </p:nvSpPr>
          <p:spPr bwMode="auto">
            <a:xfrm>
              <a:off x="174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文件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系统</a:t>
              </a:r>
            </a:p>
          </p:txBody>
        </p:sp>
        <p:sp>
          <p:nvSpPr>
            <p:cNvPr id="35866" name="AutoShape 14"/>
            <p:cNvSpPr>
              <a:spLocks noChangeArrowheads="1"/>
            </p:cNvSpPr>
            <p:nvPr/>
          </p:nvSpPr>
          <p:spPr bwMode="auto">
            <a:xfrm>
              <a:off x="2426" y="1842"/>
              <a:ext cx="953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网络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服务器</a:t>
              </a:r>
            </a:p>
          </p:txBody>
        </p:sp>
        <p:sp>
          <p:nvSpPr>
            <p:cNvPr id="35867" name="AutoShape 15"/>
            <p:cNvSpPr>
              <a:spLocks noChangeArrowheads="1"/>
            </p:cNvSpPr>
            <p:nvPr/>
          </p:nvSpPr>
          <p:spPr bwMode="auto">
            <a:xfrm>
              <a:off x="3243" y="1842"/>
              <a:ext cx="1179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2638" y="1412875"/>
            <a:ext cx="5254625" cy="719138"/>
            <a:chOff x="1157" y="1253"/>
            <a:chExt cx="3310" cy="453"/>
          </a:xfrm>
        </p:grpSpPr>
        <p:sp>
          <p:nvSpPr>
            <p:cNvPr id="35858" name="AutoShape 17"/>
            <p:cNvSpPr>
              <a:spLocks noChangeArrowheads="1"/>
            </p:cNvSpPr>
            <p:nvPr/>
          </p:nvSpPr>
          <p:spPr bwMode="auto">
            <a:xfrm>
              <a:off x="1157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Init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59" name="AutoShape 18"/>
            <p:cNvSpPr>
              <a:spLocks noChangeArrowheads="1"/>
            </p:cNvSpPr>
            <p:nvPr/>
          </p:nvSpPr>
          <p:spPr bwMode="auto">
            <a:xfrm>
              <a:off x="1609" y="125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062" y="125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2471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2" name="AutoShape 21"/>
            <p:cNvSpPr>
              <a:spLocks noChangeArrowheads="1"/>
            </p:cNvSpPr>
            <p:nvPr/>
          </p:nvSpPr>
          <p:spPr bwMode="auto">
            <a:xfrm>
              <a:off x="2925" y="125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3" name="AutoShape 22"/>
            <p:cNvSpPr>
              <a:spLocks noChangeArrowheads="1"/>
            </p:cNvSpPr>
            <p:nvPr/>
          </p:nvSpPr>
          <p:spPr bwMode="auto">
            <a:xfrm>
              <a:off x="3515" y="125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1703" name="Text Box 23"/>
          <p:cNvSpPr txBox="1">
            <a:spLocks noChangeArrowheads="1"/>
          </p:cNvSpPr>
          <p:nvPr/>
        </p:nvSpPr>
        <p:spPr bwMode="auto">
          <a:xfrm>
            <a:off x="815975" y="4652963"/>
            <a:ext cx="109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1</a:t>
            </a:r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827088" y="3644900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2</a:t>
            </a: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827088" y="2636838"/>
            <a:ext cx="1081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3</a:t>
            </a:r>
          </a:p>
        </p:txBody>
      </p:sp>
      <p:sp>
        <p:nvSpPr>
          <p:cNvPr id="71706" name="Text Box 26"/>
          <p:cNvSpPr txBox="1">
            <a:spLocks noChangeArrowheads="1"/>
          </p:cNvSpPr>
          <p:nvPr/>
        </p:nvSpPr>
        <p:spPr bwMode="auto">
          <a:xfrm>
            <a:off x="828675" y="16287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4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7451725" y="3573463"/>
            <a:ext cx="1296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I/O </a:t>
            </a: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Task</a:t>
            </a:r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7453313" y="2492375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Service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7451725" y="15573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User space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7740650" y="4518025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Kernel</a:t>
            </a:r>
          </a:p>
        </p:txBody>
      </p:sp>
      <p:sp>
        <p:nvSpPr>
          <p:cNvPr id="71711" name="AutoShape 31"/>
          <p:cNvSpPr>
            <a:spLocks noChangeArrowheads="1"/>
          </p:cNvSpPr>
          <p:nvPr/>
        </p:nvSpPr>
        <p:spPr bwMode="auto">
          <a:xfrm>
            <a:off x="1763713" y="4365625"/>
            <a:ext cx="5545137" cy="719138"/>
          </a:xfrm>
          <a:prstGeom prst="cube">
            <a:avLst>
              <a:gd name="adj" fmla="val 25000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F5ED53"/>
                </a:solidFill>
                <a:latin typeface="Tahoma" panose="020B0604030504040204" pitchFamily="34" charset="0"/>
              </a:rPr>
              <a:t>进程管理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3" grpId="0"/>
      <p:bldP spid="71704" grpId="0"/>
      <p:bldP spid="71705" grpId="0"/>
      <p:bldP spid="71706" grpId="0"/>
      <p:bldP spid="71707" grpId="0"/>
      <p:bldP spid="71708" grpId="0"/>
      <p:bldP spid="71709" grpId="0"/>
      <p:bldP spid="71710" grpId="0"/>
      <p:bldP spid="717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5D29D0-9192-4E1D-A1BC-80BEC70A64D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Win 2k/XP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70687" name="Picture 31" descr="Windows2K_XP_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87338"/>
            <a:ext cx="8316912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6F1803-0743-45E5-86FF-7FC1699B3A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Topics of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Introduction and prerequisites knowledge (4~6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Opinion of OS: resource manage </a:t>
            </a:r>
            <a:r>
              <a:rPr kumimoji="0" lang="en-US" altLang="zh-CN" sz="1800" i="1" smtClean="0">
                <a:ea typeface="Gulim" pitchFamily="34" charset="-127"/>
              </a:rPr>
              <a:t>VS</a:t>
            </a:r>
            <a:r>
              <a:rPr kumimoji="0" lang="en-US" altLang="zh-CN" sz="1800" smtClean="0">
                <a:ea typeface="Gulim" pitchFamily="34" charset="-127"/>
              </a:rPr>
              <a:t> extended machine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batch system/cocurrency/real-system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Knowledge about interruption, CPU, clock, DMA, storage system, bus, motherboard…. </a:t>
            </a:r>
            <a:endParaRPr kumimoji="0" lang="en-US" altLang="zh-CN" sz="180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CPU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process/thread, CPU instruction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Process/thread scheduling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Interprocess communication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Memory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swapping, virtual memory, paging, segmentation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Memory allocation, relocation, protection and sharing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ea typeface="Gulim" pitchFamily="34" charset="-127"/>
              </a:rPr>
              <a:t>Multiprogramming, running image of thread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Device management (6~8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DMA, I/O channel, I/O software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Working mechanism of different kinds of I/O devices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Dead lock and related processing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0B3501-055A-4226-A29A-2067B634DFE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Topics of OS (cont.)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File system (Disk management) (6~8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files, directories, volume, file format and system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Disk space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File system design and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File system security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System call and user interface (2~4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soft interruption, hard interruption, CPU trap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Initialization and system service loading of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Interaction between user space and kernel spaces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Environment management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Power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Security and stability maintenance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Case analysis and advanced topics discussion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Source code review of several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Research on OS and some academic topics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67C783-8756-47FF-A853-20DDA14541A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My goals in this course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minimal expectation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Everyone can learn something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don’t waste your time</a:t>
            </a: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strategy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Breadth &amp; Depth in OS domain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Case study &amp; discussion &amp; thinking &amp; analysis</a:t>
            </a:r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challenge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How to improve your passion of CS and OS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How to integrate the related knowledge and interactive with you</a:t>
            </a:r>
          </a:p>
        </p:txBody>
      </p:sp>
    </p:spTree>
    <p:extLst>
      <p:ext uri="{BB962C8B-B14F-4D97-AF65-F5344CB8AC3E}">
        <p14:creationId xmlns:p14="http://schemas.microsoft.com/office/powerpoint/2010/main" val="31090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901C47-2935-44BA-B233-9736FD359D26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What about your goals?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Motivation and attitude</a:t>
            </a:r>
          </a:p>
          <a:p>
            <a:pPr lvl="1" eaLnBrk="1" hangingPunct="1"/>
            <a:endParaRPr kumimoji="0" lang="en-US" altLang="zh-CN" dirty="0" smtClean="0">
              <a:ea typeface="Gulim" pitchFamily="34" charset="-127"/>
            </a:endParaRP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Smart and independent thinking</a:t>
            </a: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Experience about science, engineering and technology</a:t>
            </a:r>
          </a:p>
          <a:p>
            <a:pPr lvl="1" eaLnBrk="1" hangingPunct="1"/>
            <a:endParaRPr kumimoji="0" lang="en-US" altLang="zh-CN" dirty="0" smtClean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5ED1EA-F39B-4E59-80D6-7EBE77E8D7C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评分规则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大作业：</a:t>
            </a:r>
            <a:r>
              <a:rPr kumimoji="0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改造开发</a:t>
            </a:r>
            <a:r>
              <a:rPr kumimoji="0" lang="zh-CN" altLang="en-US" dirty="0" smtClean="0">
                <a:ea typeface="Gulim" pitchFamily="34" charset="-127"/>
              </a:rPr>
              <a:t> </a:t>
            </a:r>
            <a:r>
              <a:rPr kumimoji="0" lang="en-US" altLang="zh-CN" dirty="0" smtClean="0">
                <a:ea typeface="Gulim" pitchFamily="34" charset="-127"/>
              </a:rPr>
              <a:t>(50%)</a:t>
            </a:r>
          </a:p>
          <a:p>
            <a:pPr lvl="1" eaLnBrk="1" hangingPunct="1"/>
            <a:endParaRPr kumimoji="0" lang="en-US" altLang="zh-CN" dirty="0" smtClean="0">
              <a:ea typeface="Gulim" pitchFamily="34" charset="-127"/>
            </a:endParaRPr>
          </a:p>
          <a:p>
            <a:pPr eaLnBrk="1" hangingPunct="1"/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期末考试</a:t>
            </a:r>
            <a:r>
              <a:rPr kumimoji="0" lang="en-US" altLang="zh-CN" dirty="0" smtClean="0">
                <a:ea typeface="Gulim" pitchFamily="34" charset="-127"/>
              </a:rPr>
              <a:t>(50</a:t>
            </a:r>
            <a:r>
              <a:rPr kumimoji="0" lang="en-US" altLang="zh-CN" dirty="0">
                <a:ea typeface="Gulim" pitchFamily="34" charset="-127"/>
              </a:rPr>
              <a:t>%) </a:t>
            </a:r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闭卷</a:t>
            </a:r>
            <a:endParaRPr kumimoji="0"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会包含实验部分内容</a:t>
            </a:r>
            <a:endParaRPr kumimoji="0"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kumimoji="0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以及其他各种各样的知识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88068" name="Picture 4" descr="低头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989138"/>
            <a:ext cx="3810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 descr="微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773238"/>
            <a:ext cx="44100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7" descr="拆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0513"/>
            <a:ext cx="3671888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 descr="拆机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06825"/>
            <a:ext cx="40671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12" descr="https://timgsa.baidu.com/timg?image&amp;quality=80&amp;size=b9999_10000&amp;sec=1600061867309&amp;di=236ab6a30d254d7cf5b90ad1272a81c3&amp;imgtype=0&amp;src=http%3A%2F%2Fb-ssl.duitang.com%2Fuploads%2Fitem%2F201704%2F12%2F20170412213821_GUexf.thumb.700_0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72" y="1196975"/>
            <a:ext cx="949952" cy="9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858" y="1178563"/>
            <a:ext cx="2758794" cy="985077"/>
          </a:xfrm>
          <a:prstGeom prst="rect">
            <a:avLst/>
          </a:prstGeom>
        </p:spPr>
      </p:pic>
      <p:pic>
        <p:nvPicPr>
          <p:cNvPr id="88070" name="Picture 6" descr="系统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7620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https://timgsa.baidu.com/timg?image&amp;quality=80&amp;size=b9999_10000&amp;sec=1600061031879&amp;di=a350c027a2bf8caff29af17fa2210b88&amp;imgtype=0&amp;src=http%3A%2F%2F05imgmini.eastday.com%2Fmobile%2F20190919%2F20190919184523_3dcf784374d9c564bf0254a1e3334a95_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95254"/>
            <a:ext cx="6705327" cy="31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" y="2146729"/>
            <a:ext cx="9107317" cy="27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7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806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30295 -0.2268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806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507 L 0.34948 -0.2196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322558-EBE1-463F-8EB5-338F7168E5B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Teaching books and reference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Teaching books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现代操作系统</a:t>
            </a:r>
            <a:r>
              <a:rPr kumimoji="0" lang="en-US" altLang="zh-CN" dirty="0" smtClean="0">
                <a:ea typeface="宋体" panose="02010600030101010101" pitchFamily="2" charset="-122"/>
              </a:rPr>
              <a:t>”,</a:t>
            </a:r>
            <a:r>
              <a:rPr kumimoji="0" lang="zh-CN" altLang="en-US" dirty="0" smtClean="0">
                <a:ea typeface="宋体" panose="02010600030101010101" pitchFamily="2" charset="-122"/>
              </a:rPr>
              <a:t>机械工业出版社，</a:t>
            </a:r>
            <a:r>
              <a:rPr kumimoji="0" lang="en-US" altLang="zh-CN" dirty="0" err="1" smtClean="0">
                <a:ea typeface="宋体" panose="02010600030101010101" pitchFamily="2" charset="-122"/>
              </a:rPr>
              <a:t>Tanenbaum</a:t>
            </a:r>
            <a:r>
              <a:rPr kumimoji="0" lang="zh-CN" altLang="en-US" dirty="0" smtClean="0">
                <a:ea typeface="宋体" panose="02010600030101010101" pitchFamily="2" charset="-122"/>
              </a:rPr>
              <a:t>著</a:t>
            </a:r>
          </a:p>
          <a:p>
            <a:pPr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Reference books</a:t>
            </a: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操作系统概念（第七版）；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Silberschatz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Galvin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Gagne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著、郑扣根译；高等教育出版社，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2010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操作系统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精髓与设计原理（第七版）；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William Stallings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著，陈向群、陈渝译；电子工业出版社，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2012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kumimoji="0"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操作系统：设计与实现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，电子工业出版社，中译本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操作系统－内核与设计原理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，电子工业出版社，</a:t>
            </a:r>
            <a:r>
              <a:rPr kumimoji="0" lang="en-US" altLang="zh-CN" dirty="0" smtClean="0">
                <a:ea typeface="宋体" panose="02010600030101010101" pitchFamily="2" charset="-122"/>
              </a:rPr>
              <a:t>William Stallings</a:t>
            </a:r>
            <a:r>
              <a:rPr kumimoji="0" lang="zh-CN" altLang="en-US" dirty="0" smtClean="0">
                <a:ea typeface="宋体" panose="02010600030101010101" pitchFamily="2" charset="-122"/>
              </a:rPr>
              <a:t>著，英文原版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“Windows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操作系统原理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，机械工业出版社，陈向群</a:t>
            </a:r>
          </a:p>
          <a:p>
            <a:pPr eaLnBrk="1" hangingPunct="1">
              <a:defRPr/>
            </a:pPr>
            <a:endParaRPr kumimoji="0" lang="en-US" altLang="zh-CN" dirty="0" smtClean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312501-B9E2-44B4-A3E6-8AF68BDA6B94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Teaching books and reference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13318" name="Picture 9" descr="bd7f5842-037e-4ab1-a8e2-77caa0d9fa57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4716463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0" descr="caae60da-cc71-4360-a21c-fc3667e38a29(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196975"/>
            <a:ext cx="485933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14822E-DECE-4DB7-B91C-779852992B3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Other reference books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操作系统教程  			王素华          人民邮电出版社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                张尧学史美林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		周长林 左万历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操作系统基础  			屠立德 屠祁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操作系统教程   			孟庆昌   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 		汤子瀛等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操作系统原理</a:t>
            </a: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DOS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篇 		张昆苍    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rgbClr val="FF0000"/>
                </a:solidFill>
                <a:ea typeface="宋体" panose="02010600030101010101" pitchFamily="2" charset="-122"/>
              </a:rPr>
              <a:t>操作系统教程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 			孙钟秀主编 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操作系统原理技术与编程	蒋静 徐志伟  机械工业出版社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Operating System Concept 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　	</a:t>
            </a: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Abrahan Silberschatz,etc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Applied Operating System Concept	Abrahan Silberschatz,etc</a:t>
            </a:r>
          </a:p>
        </p:txBody>
      </p:sp>
    </p:spTree>
    <p:extLst>
      <p:ext uri="{BB962C8B-B14F-4D97-AF65-F5344CB8AC3E}">
        <p14:creationId xmlns:p14="http://schemas.microsoft.com/office/powerpoint/2010/main" val="41284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414152-1E35-48D2-BF10-8E62E733479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Overview of OS history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motivation of OS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Using computer in an easier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Using computer in a more efficient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Provide more powerful functions based on hardware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history of hardware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Vacuum tubes and plugboards: no OS existed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Transistors and batch systems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Integrated Circuits and multiprogramming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Personal computers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Network and digital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A3C454-CB0A-4350-8742-327BFA86E02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Stone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Prehistoric age of OS (1940s ~mid-1950s)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Famed persons: Babbage, Ada, Howard Aiken, John von Neumann, J. Presper Eckert and William Mauchley, Konrad Zuse (Germany)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They constructed computing machines with vacuum tubes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Programming is done in absolute machine language, which means changing the structure of circuit.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 primary function of computer is scientific computing</a:t>
            </a:r>
          </a:p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Please remember this age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 foundation of Computing Science and Technology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They dreamed of automatic computing machines, and they realized this dream with terrible basic facilities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C2E99C-5E8E-4363-A43E-F95C77FF4D0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Bronze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Batch system  (mid-1950s ~1965)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IBM, DEC, IBM 7094/1401, FMS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Computer is consisted of transistors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Batch process, a smart job scheduling method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On line VS Off line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Programming language: Fortran, Assember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/>
        </p:nvSpPr>
        <p:spPr bwMode="auto">
          <a:xfrm>
            <a:off x="8737600" y="6502400"/>
            <a:ext cx="4064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319BA63-3DBC-43FD-9B22-B073469ECC9B}" type="slidenum">
              <a:rPr kumimoji="0" lang="zh-CN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History of Operating Systems (1)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4437063"/>
            <a:ext cx="7570787" cy="1646237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mtClean="0">
                <a:ea typeface="宋体" panose="02010600030101010101" pitchFamily="2" charset="-122"/>
              </a:rPr>
              <a:t>Early batch system</a:t>
            </a:r>
            <a:endParaRPr kumimoji="0"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bring cards to 1401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read cards to tape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put tape on 7094 which does computing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put tape on 1401 which prints output</a:t>
            </a:r>
            <a:endParaRPr kumimoji="0"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zh-CN" altLang="en-US" sz="2000" smtClean="0">
              <a:ea typeface="宋体" panose="02010600030101010101" pitchFamily="2" charset="-122"/>
            </a:endParaRP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1371600"/>
            <a:ext cx="8905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4E9E3-F4F4-46CE-9193-1F755D0D542D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FMS: Bronze Age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49158" name="Group 52"/>
          <p:cNvGrpSpPr>
            <a:grpSpLocks/>
          </p:cNvGrpSpPr>
          <p:nvPr/>
        </p:nvGrpSpPr>
        <p:grpSpPr bwMode="auto">
          <a:xfrm>
            <a:off x="1368425" y="1557338"/>
            <a:ext cx="6948488" cy="3951287"/>
            <a:chOff x="336" y="575"/>
            <a:chExt cx="4608" cy="3121"/>
          </a:xfrm>
        </p:grpSpPr>
        <p:sp>
          <p:nvSpPr>
            <p:cNvPr id="49159" name="Freeform 53"/>
            <p:cNvSpPr>
              <a:spLocks/>
            </p:cNvSpPr>
            <p:nvPr/>
          </p:nvSpPr>
          <p:spPr bwMode="auto">
            <a:xfrm>
              <a:off x="2688" y="57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54"/>
            <p:cNvSpPr>
              <a:spLocks/>
            </p:cNvSpPr>
            <p:nvPr/>
          </p:nvSpPr>
          <p:spPr bwMode="auto">
            <a:xfrm>
              <a:off x="2400" y="8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55"/>
            <p:cNvSpPr>
              <a:spLocks/>
            </p:cNvSpPr>
            <p:nvPr/>
          </p:nvSpPr>
          <p:spPr bwMode="auto">
            <a:xfrm>
              <a:off x="2304" y="9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56"/>
            <p:cNvSpPr>
              <a:spLocks/>
            </p:cNvSpPr>
            <p:nvPr/>
          </p:nvSpPr>
          <p:spPr bwMode="auto">
            <a:xfrm>
              <a:off x="2208" y="10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57"/>
            <p:cNvSpPr>
              <a:spLocks/>
            </p:cNvSpPr>
            <p:nvPr/>
          </p:nvSpPr>
          <p:spPr bwMode="auto">
            <a:xfrm>
              <a:off x="2112" y="11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58"/>
            <p:cNvSpPr txBox="1">
              <a:spLocks noChangeArrowheads="1"/>
            </p:cNvSpPr>
            <p:nvPr/>
          </p:nvSpPr>
          <p:spPr bwMode="auto">
            <a:xfrm>
              <a:off x="3072" y="575"/>
              <a:ext cx="66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$END</a:t>
              </a:r>
            </a:p>
          </p:txBody>
        </p:sp>
        <p:sp>
          <p:nvSpPr>
            <p:cNvPr id="49165" name="Freeform 59"/>
            <p:cNvSpPr>
              <a:spLocks/>
            </p:cNvSpPr>
            <p:nvPr/>
          </p:nvSpPr>
          <p:spPr bwMode="auto">
            <a:xfrm>
              <a:off x="1872" y="13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Text Box 60"/>
            <p:cNvSpPr txBox="1">
              <a:spLocks noChangeArrowheads="1"/>
            </p:cNvSpPr>
            <p:nvPr/>
          </p:nvSpPr>
          <p:spPr bwMode="auto">
            <a:xfrm>
              <a:off x="2352" y="1391"/>
              <a:ext cx="67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$RUN</a:t>
              </a:r>
            </a:p>
          </p:txBody>
        </p:sp>
        <p:sp>
          <p:nvSpPr>
            <p:cNvPr id="49167" name="Text Box 61"/>
            <p:cNvSpPr txBox="1">
              <a:spLocks noChangeArrowheads="1"/>
            </p:cNvSpPr>
            <p:nvPr/>
          </p:nvSpPr>
          <p:spPr bwMode="auto">
            <a:xfrm>
              <a:off x="2832" y="960"/>
              <a:ext cx="1525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Data for program</a:t>
              </a:r>
            </a:p>
          </p:txBody>
        </p:sp>
        <p:sp>
          <p:nvSpPr>
            <p:cNvPr id="49168" name="Freeform 62"/>
            <p:cNvSpPr>
              <a:spLocks/>
            </p:cNvSpPr>
            <p:nvPr/>
          </p:nvSpPr>
          <p:spPr bwMode="auto">
            <a:xfrm>
              <a:off x="1584" y="16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Text Box 63"/>
            <p:cNvSpPr txBox="1">
              <a:spLocks noChangeArrowheads="1"/>
            </p:cNvSpPr>
            <p:nvPr/>
          </p:nvSpPr>
          <p:spPr bwMode="auto">
            <a:xfrm>
              <a:off x="2016" y="1678"/>
              <a:ext cx="80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$LOAD</a:t>
              </a:r>
            </a:p>
          </p:txBody>
        </p:sp>
        <p:sp>
          <p:nvSpPr>
            <p:cNvPr id="49170" name="Freeform 64"/>
            <p:cNvSpPr>
              <a:spLocks/>
            </p:cNvSpPr>
            <p:nvPr/>
          </p:nvSpPr>
          <p:spPr bwMode="auto">
            <a:xfrm>
              <a:off x="1296" y="1968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65"/>
            <p:cNvSpPr>
              <a:spLocks/>
            </p:cNvSpPr>
            <p:nvPr/>
          </p:nvSpPr>
          <p:spPr bwMode="auto">
            <a:xfrm>
              <a:off x="1200" y="20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66"/>
            <p:cNvSpPr>
              <a:spLocks/>
            </p:cNvSpPr>
            <p:nvPr/>
          </p:nvSpPr>
          <p:spPr bwMode="auto">
            <a:xfrm>
              <a:off x="1104" y="21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67"/>
            <p:cNvSpPr>
              <a:spLocks/>
            </p:cNvSpPr>
            <p:nvPr/>
          </p:nvSpPr>
          <p:spPr bwMode="auto">
            <a:xfrm>
              <a:off x="1008" y="22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Text Box 68"/>
            <p:cNvSpPr txBox="1">
              <a:spLocks noChangeArrowheads="1"/>
            </p:cNvSpPr>
            <p:nvPr/>
          </p:nvSpPr>
          <p:spPr bwMode="auto">
            <a:xfrm>
              <a:off x="1680" y="2016"/>
              <a:ext cx="1452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Fortran program</a:t>
              </a:r>
            </a:p>
          </p:txBody>
        </p:sp>
        <p:sp>
          <p:nvSpPr>
            <p:cNvPr id="49175" name="Freeform 69"/>
            <p:cNvSpPr>
              <a:spLocks/>
            </p:cNvSpPr>
            <p:nvPr/>
          </p:nvSpPr>
          <p:spPr bwMode="auto">
            <a:xfrm>
              <a:off x="912" y="23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70"/>
            <p:cNvSpPr>
              <a:spLocks/>
            </p:cNvSpPr>
            <p:nvPr/>
          </p:nvSpPr>
          <p:spPr bwMode="auto">
            <a:xfrm>
              <a:off x="672" y="25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Text Box 71"/>
            <p:cNvSpPr txBox="1">
              <a:spLocks noChangeArrowheads="1"/>
            </p:cNvSpPr>
            <p:nvPr/>
          </p:nvSpPr>
          <p:spPr bwMode="auto">
            <a:xfrm>
              <a:off x="1008" y="2591"/>
              <a:ext cx="126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$FORTRAN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Freeform 72"/>
            <p:cNvSpPr>
              <a:spLocks/>
            </p:cNvSpPr>
            <p:nvPr/>
          </p:nvSpPr>
          <p:spPr bwMode="auto">
            <a:xfrm>
              <a:off x="336" y="28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Text Box 73"/>
            <p:cNvSpPr txBox="1">
              <a:spLocks noChangeArrowheads="1"/>
            </p:cNvSpPr>
            <p:nvPr/>
          </p:nvSpPr>
          <p:spPr bwMode="auto">
            <a:xfrm>
              <a:off x="672" y="2878"/>
              <a:ext cx="1757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$JOB, 10,429754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" panose="020B0604020202020204" pitchFamily="34" charset="0"/>
                </a:rPr>
                <a:t>Cherry Chen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2D7B3-34FB-484C-99FA-AAA255681DD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Industrial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Multiprogramming System  (1965~1980)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Intel, IBM OS/360, Multics, Ken Thompson and Unix, Tanenbaum and Minix, Linus and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Industrial standard for computer and OS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Compatible: the beginning of standard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Multiprogramming, Spooling, Time-sharing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Programming language: C, Fortran, Assembler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2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5750DC-F9E0-48D9-9CFF-BB861E5DD8B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Multics (1963~ 1965~ 1969)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Multiplexed information and computing services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Another software dinosaurs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Multiprogramming and Time-sharing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Allocate CPU time to multi programs in simultaneous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Time-sharing, one mainframe can support 100 online terminal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几个值得思考的小问题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每一部手机的硬件是一样的吗？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CPU</a:t>
            </a:r>
            <a:r>
              <a:rPr lang="zh-CN" altLang="en-US" dirty="0" smtClean="0"/>
              <a:t>、内存、地址排布。。。。</a:t>
            </a:r>
            <a:endParaRPr lang="en-US" altLang="zh-CN" dirty="0" smtClean="0"/>
          </a:p>
          <a:p>
            <a:r>
              <a:rPr lang="zh-CN" altLang="en-US" dirty="0" smtClean="0"/>
              <a:t>每一个手机上安装的程序是一样的吗？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抖音、微信、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站是否为每一款手机开发了一个</a:t>
            </a:r>
            <a:r>
              <a:rPr lang="en-US" altLang="zh-CN" dirty="0" smtClean="0"/>
              <a:t>app?</a:t>
            </a:r>
          </a:p>
          <a:p>
            <a:r>
              <a:rPr lang="zh-CN" altLang="en-US" dirty="0" smtClean="0"/>
              <a:t>组成原理、汇编语言课程上，你的程序是怎么写的？</a:t>
            </a:r>
            <a:endParaRPr lang="en-US" altLang="zh-CN" dirty="0" smtClean="0"/>
          </a:p>
          <a:p>
            <a:r>
              <a:rPr lang="zh-CN" altLang="en-US" dirty="0" smtClean="0"/>
              <a:t>为什么程序可以不用考虑硬件的差异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这是如何实现的？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0418" name="Picture 2" descr="https://ss1.bdstatic.com/70cFuXSh_Q1YnxGkpoWK1HF6hhy/it/u=107850884,2339190549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4624"/>
            <a:ext cx="67532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https://ss2.bdstatic.com/70cFvnSh_Q1YnxGkpoWK1HF6hhy/it/u=1412020837,3809416295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6231904" cy="491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0.51771 0.4504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85" y="225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6349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958A24-190B-4B55-9AAB-D77E1E49D3A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57350" name="Group 5"/>
          <p:cNvGrpSpPr>
            <a:grpSpLocks/>
          </p:cNvGrpSpPr>
          <p:nvPr/>
        </p:nvGrpSpPr>
        <p:grpSpPr bwMode="auto">
          <a:xfrm>
            <a:off x="1116013" y="1484313"/>
            <a:ext cx="7054850" cy="4030662"/>
            <a:chOff x="384" y="288"/>
            <a:chExt cx="4944" cy="3504"/>
          </a:xfrm>
        </p:grpSpPr>
        <p:pic>
          <p:nvPicPr>
            <p:cNvPr id="57351" name="Picture 6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88"/>
              <a:ext cx="4944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250" r="10417"/>
            <a:stretch>
              <a:fillRect/>
            </a:stretch>
          </p:blipFill>
          <p:spPr bwMode="auto">
            <a:xfrm>
              <a:off x="2448" y="2016"/>
              <a:ext cx="85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432"/>
              <a:ext cx="61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680"/>
              <a:ext cx="56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84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8000"/>
            <a:stretch>
              <a:fillRect/>
            </a:stretch>
          </p:blipFill>
          <p:spPr bwMode="auto">
            <a:xfrm>
              <a:off x="2496" y="336"/>
              <a:ext cx="50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536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9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34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1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2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7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3" name="Picture 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24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44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29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056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1" name="Picture 2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016"/>
              <a:ext cx="7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2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3" name="Picture 2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64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4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1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11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6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87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7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920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8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992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9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064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0" name="Text Box 35"/>
            <p:cNvSpPr txBox="1">
              <a:spLocks noChangeArrowheads="1"/>
            </p:cNvSpPr>
            <p:nvPr/>
          </p:nvSpPr>
          <p:spPr bwMode="auto">
            <a:xfrm>
              <a:off x="2592" y="3072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主机</a:t>
              </a:r>
            </a:p>
          </p:txBody>
        </p:sp>
        <p:sp>
          <p:nvSpPr>
            <p:cNvPr id="57381" name="Text Box 36"/>
            <p:cNvSpPr txBox="1">
              <a:spLocks noChangeArrowheads="1"/>
            </p:cNvSpPr>
            <p:nvPr/>
          </p:nvSpPr>
          <p:spPr bwMode="auto">
            <a:xfrm>
              <a:off x="3120" y="336"/>
              <a:ext cx="383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终端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57382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82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3" name="Line 38"/>
            <p:cNvSpPr>
              <a:spLocks noChangeShapeType="1"/>
            </p:cNvSpPr>
            <p:nvPr/>
          </p:nvSpPr>
          <p:spPr bwMode="auto">
            <a:xfrm flipH="1" flipV="1">
              <a:off x="1392" y="1920"/>
              <a:ext cx="1008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4" name="Line 39"/>
            <p:cNvSpPr>
              <a:spLocks noChangeShapeType="1"/>
            </p:cNvSpPr>
            <p:nvPr/>
          </p:nvSpPr>
          <p:spPr bwMode="auto">
            <a:xfrm flipH="1" flipV="1">
              <a:off x="1392" y="912"/>
              <a:ext cx="1056" cy="1104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Line 40"/>
            <p:cNvSpPr>
              <a:spLocks noChangeShapeType="1"/>
            </p:cNvSpPr>
            <p:nvPr/>
          </p:nvSpPr>
          <p:spPr bwMode="auto">
            <a:xfrm flipH="1" flipV="1">
              <a:off x="2688" y="816"/>
              <a:ext cx="24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6" name="Line 41"/>
            <p:cNvSpPr>
              <a:spLocks noChangeShapeType="1"/>
            </p:cNvSpPr>
            <p:nvPr/>
          </p:nvSpPr>
          <p:spPr bwMode="auto">
            <a:xfrm flipV="1">
              <a:off x="3024" y="960"/>
              <a:ext cx="134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7" name="Line 42"/>
            <p:cNvSpPr>
              <a:spLocks noChangeShapeType="1"/>
            </p:cNvSpPr>
            <p:nvPr/>
          </p:nvSpPr>
          <p:spPr bwMode="auto">
            <a:xfrm flipV="1">
              <a:off x="3312" y="2064"/>
              <a:ext cx="124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B99C63-A2D8-42AE-9B48-6CED3B092E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3763963" y="1484313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4" name="Visio" r:id="rId4" imgW="2552700" imgH="3136900" progId="Visio.Drawing.6">
                  <p:embed/>
                </p:oleObj>
              </mc:Choice>
              <mc:Fallback>
                <p:oleObj name="Visio" r:id="rId4" imgW="2552700" imgH="31369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1484313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3330575" y="1917700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5" name="Visio" r:id="rId6" imgW="3492500" imgH="1778000" progId="Visio.Drawing.6">
                  <p:embed/>
                </p:oleObj>
              </mc:Choice>
              <mc:Fallback>
                <p:oleObj name="Visio" r:id="rId6" imgW="3492500" imgH="17780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917700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3330575" y="1773238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6" name="Visio" r:id="rId8" imgW="4140200" imgH="2463800" progId="Visio.Drawing.6">
                  <p:embed/>
                </p:oleObj>
              </mc:Choice>
              <mc:Fallback>
                <p:oleObj name="Visio" r:id="rId8" imgW="4140200" imgH="24638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773238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2106613" y="4662488"/>
            <a:ext cx="5151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OS manage only one PC register for all jobs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2195513" y="4581525"/>
            <a:ext cx="509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It seems that each job owns independent PCs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1908175" y="4654550"/>
            <a:ext cx="590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Timesharing: only one job can use CPU at any tick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BEC5BF-7AA0-4FBD-89FC-3C1C7A6579B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Ken Thompson: I want to play game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brilliantly achievement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Multics in 1965, Unix in 1969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 language, the </a:t>
            </a:r>
            <a:r>
              <a:rPr kumimoji="0" lang="en-US" altLang="zh-CN" smtClean="0">
                <a:ea typeface="宋体" panose="02010600030101010101" pitchFamily="2" charset="-122"/>
              </a:rPr>
              <a:t>precursor to Ritchie's C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QED in Unix, Belle in chess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Turing award in 1983,National Medal of Technology in 1999, Tsutomu Kanai Award in 1999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Minix and Linux</a:t>
            </a:r>
          </a:p>
          <a:p>
            <a:pPr lvl="1" eaLnBrk="1" hangingPunct="1"/>
            <a:r>
              <a:rPr kumimoji="0" lang="en-US" altLang="zh-CN" smtClean="0">
                <a:ea typeface="宋体" panose="02010600030101010101" pitchFamily="2" charset="-122"/>
              </a:rPr>
              <a:t>Andrew S.Tanenbaum (1980): mini unix</a:t>
            </a:r>
            <a:endParaRPr kumimoji="0" lang="en-US" altLang="zh-CN" smtClean="0">
              <a:ea typeface="Gulim" pitchFamily="34" charset="-127"/>
            </a:endParaRP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Linux(1991): Linus’s minix</a:t>
            </a:r>
          </a:p>
        </p:txBody>
      </p:sp>
      <p:pic>
        <p:nvPicPr>
          <p:cNvPr id="7" name="图片 6" descr="225px-Ken_n_denn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579813"/>
            <a:ext cx="4073525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Ken_Thomps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714375"/>
            <a:ext cx="200025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Tanenba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40768"/>
            <a:ext cx="22860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674177-AA39-4274-BA79-932318ECB6E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Ken Thompson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1925" name="Picture 5" descr="[ Dennis Ritchie and Ken Thompson at the PDP-11 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6673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2583AD-B8A8-4D83-B063-0F554B2CB1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Unix family: more popular than CN&amp;KN</a:t>
            </a:r>
            <a:endParaRPr lang="en-US" altLang="ko-KR" sz="3600" smtClean="0">
              <a:ea typeface="Gulim" pitchFamily="34" charset="-127"/>
            </a:endParaRPr>
          </a:p>
        </p:txBody>
      </p:sp>
      <p:pic>
        <p:nvPicPr>
          <p:cNvPr id="63494" name="Picture 4" descr="Unix_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6481762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29C459-A573-4DE8-A060-CC4C67750C0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Linus Torvalds: Just do it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Linus’s minix =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He create an OS for himself, also for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DIY: do it yourself, the world will be changed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Modern opinion for software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Open Mind: Everyone can change it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Team Work: All people work for it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essential of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Compatible and extendable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Efficiency and Security is the most important thing</a:t>
            </a:r>
          </a:p>
        </p:txBody>
      </p:sp>
      <p:pic>
        <p:nvPicPr>
          <p:cNvPr id="7" name="图片 6" descr="li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500188"/>
            <a:ext cx="31432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00" y="1052736"/>
            <a:ext cx="3921900" cy="52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8C495D-FB3F-40A2-BB55-091CADC2653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Compatible and Soft Engineering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Compatible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Different purpose need different structures, different OS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It is too expensive for any company to maintain distinct and totally incompatible produce line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One produce line, series product, different functions</a:t>
            </a:r>
          </a:p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Compatible VS Integration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No way to write a software to meet conflicting requirements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Software dinosaurs: too complex, too enormous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IBM OS/360, released with more than 1000 bugs</a:t>
            </a:r>
          </a:p>
        </p:txBody>
      </p:sp>
    </p:spTree>
    <p:extLst>
      <p:ext uri="{BB962C8B-B14F-4D97-AF65-F5344CB8AC3E}">
        <p14:creationId xmlns:p14="http://schemas.microsoft.com/office/powerpoint/2010/main" val="15081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DAA5C0-4838-4845-889B-25B4D081E8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Compatible and Soft Engineering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6021" name="Picture 5" descr="9lyO3AoJ4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773238"/>
            <a:ext cx="4484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cover-ti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1989138"/>
            <a:ext cx="25685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6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1DCE8D-8804-46D6-966D-2D68B782C4F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Golden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Personal Computer &amp; Network (1981~)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Gary Kildall and CP/M, Bill Gates and DOS, Steve Jobs and Mac, IBM OS/2, Open Source and GPL, Embedded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Digital world based on computing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GUI: virtual world constructed by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Distributed and Sharing: C/S,B/S, Grid…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Multiprogramming and parallel 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Computer &amp; Network: new world, new life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E1A1E7-17F2-4A56-8D3B-1C7924561CB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Gary Kildall: There was a chance for me…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CP/M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 successful OS that suitable for PC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Intel: they think that PC is valueless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Academic, Technology and Business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Academic: Find the essential of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Technology: Change the world in more efficient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Business: Create a world based on law, science and technology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FF0FBF-29D5-4C39-A38C-D04BD52D1BA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What is OS?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Operating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Drive all hardware devices in computer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Manage all software in computer</a:t>
            </a:r>
          </a:p>
          <a:p>
            <a:pPr lvl="1" eaLnBrk="1" hangingPunct="1"/>
            <a:r>
              <a:rPr kumimoji="0" lang="en-US" altLang="ko-KR" dirty="0" smtClean="0">
                <a:ea typeface="Gulim" pitchFamily="34" charset="-127"/>
              </a:rPr>
              <a:t>Provide proper service environment  </a:t>
            </a: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System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Virtual machine and resource manager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theories, mechanisms, algorithms and techniques</a:t>
            </a:r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opinion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CPU is the </a:t>
            </a:r>
            <a:r>
              <a:rPr kumimoji="0" lang="en-US" altLang="zh-CN" dirty="0" smtClean="0">
                <a:solidFill>
                  <a:srgbClr val="FF0000"/>
                </a:solidFill>
                <a:ea typeface="Gulim" pitchFamily="34" charset="-127"/>
              </a:rPr>
              <a:t>heart</a:t>
            </a:r>
            <a:r>
              <a:rPr kumimoji="0" lang="en-US" altLang="zh-CN" dirty="0" smtClean="0">
                <a:ea typeface="Gulim" pitchFamily="34" charset="-127"/>
              </a:rPr>
              <a:t> of computer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OS is the </a:t>
            </a:r>
            <a:r>
              <a:rPr kumimoji="0" lang="en-US" altLang="zh-CN" dirty="0" smtClean="0">
                <a:solidFill>
                  <a:srgbClr val="FF0000"/>
                </a:solidFill>
                <a:ea typeface="Gulim" pitchFamily="34" charset="-127"/>
              </a:rPr>
              <a:t>soul</a:t>
            </a:r>
            <a:r>
              <a:rPr kumimoji="0" lang="en-US" altLang="zh-CN" dirty="0" smtClean="0">
                <a:ea typeface="Gulim" pitchFamily="34" charset="-127"/>
              </a:rPr>
              <a:t> of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F02590-F27F-4474-A19C-37149C37C7D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Bill Gates &amp; Microsoft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Bill Gates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Find the request, and hold the chance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Law is more important than technology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story of Microsoft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DOS: the first popular PC OS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Win32: GUI + WYSWYG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Win95: Bill cheated IBM, but changed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WinNT,2K,XP….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CCA1A7-48CF-4B20-BB6B-4D3A857ED2B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Steve Jobs &amp; Macintosh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Steve Jobs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Make computer to be more interested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Apple, Lisa, Macintosh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story of Steve Jobs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Doul Engelbar: father of GUI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Xerox PARC: omitted the value of GUI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Steve Jobs: more romantic than Bill Gates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Digital media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Fashion &amp; Immersion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efficient, effective, easy to learn, easy to remember, easy to apply to new problem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5DEFEE-007B-4169-B541-323D40708D7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Service and Intelligence (Now~)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From tool to service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From automatic machine to intelligent facility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Micro-kernel operating system: RIG(1975), Mach(1984)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Mainframe OS: IBM OS/390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Embedded system: Vxworks, µcos-II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Free communication and Mobile computing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Intelligence and humanity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More complex, more powerful and more intelligent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DFE5BD-0733-464A-8F83-95D0B9F0E5E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1357313"/>
            <a:ext cx="8686800" cy="4889500"/>
            <a:chOff x="144" y="808"/>
            <a:chExt cx="5472" cy="3080"/>
          </a:xfrm>
        </p:grpSpPr>
        <p:pic>
          <p:nvPicPr>
            <p:cNvPr id="73735" name="Picture 7" descr="EOS_ap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08"/>
              <a:ext cx="5424" cy="3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4" y="3341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智能卡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488" y="2774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移动通信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68" y="3309"/>
              <a:ext cx="8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计算机外设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208" y="2784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机顶盒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544" y="2079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零售设备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081" y="1196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印刷机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693" y="2205"/>
              <a:ext cx="5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复印机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4482" y="2160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互联网服务器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3716" y="828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电话交换设备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7D1E7A-A59C-4D42-B50D-AC0FBBACCDE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19" name="Picture 6" descr="w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3000"/>
            <a:ext cx="70580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714500" y="5357813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美国加州伯克利大学研制：微型智能传感器，安装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TinyOS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2F9852-C376-417A-8A4B-9C6A8E6B4E0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" name="Picture 6" descr="卡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643063"/>
            <a:ext cx="5486400" cy="4114800"/>
          </a:xfr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286500" y="1571625"/>
            <a:ext cx="244792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在读写器与智能卡之间通过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命令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响应对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方式进行通信和控制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读写器发出操作命令，智能卡接收命令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操作系统对命令加以解释，完成命令的解密与校验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操作系统调用相应程序来进行数据处理，产生应答信息，加密后送给读写器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3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4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0D152C9-64C9-4AE6-A1D1-5A29DB14B1A7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The culture of OS and Computing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Powerful, Efficient and Convenient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The world is created by “lazy” guys (lazybones)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Recycling of concepts and ideas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Do you like this digital world?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Do you read this digital world?</a:t>
            </a:r>
          </a:p>
        </p:txBody>
      </p:sp>
      <p:pic>
        <p:nvPicPr>
          <p:cNvPr id="73735" name="Picture 7" descr="人工智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084388"/>
            <a:ext cx="26463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机械公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428750"/>
            <a:ext cx="2906713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21" y="358405"/>
            <a:ext cx="54387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 descr="https://timgsa.baidu.com/timg?image&amp;quality=80&amp;size=b9999_10000&amp;sec=1537167857174&amp;di=e18a451b3ea744959eaf0ba3668d0ab2&amp;imgtype=0&amp;src=http%3A%2F%2Fpic1.zhimg.com%2Fv2-be1078bf8ca7b4d3da7a8b7aefa7afe7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2" y="2686082"/>
            <a:ext cx="571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9BF096-B309-472D-B778-37E2114BDBA6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三足鼎立</a:t>
            </a:r>
          </a:p>
        </p:txBody>
      </p:sp>
      <p:sp>
        <p:nvSpPr>
          <p:cNvPr id="8" name="Freeform 22"/>
          <p:cNvSpPr>
            <a:spLocks/>
          </p:cNvSpPr>
          <p:nvPr/>
        </p:nvSpPr>
        <p:spPr bwMode="gray">
          <a:xfrm rot="14400000">
            <a:off x="4625182" y="3536156"/>
            <a:ext cx="1365250" cy="2071687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Freeform 16"/>
          <p:cNvSpPr>
            <a:spLocks/>
          </p:cNvSpPr>
          <p:nvPr/>
        </p:nvSpPr>
        <p:spPr bwMode="gray">
          <a:xfrm>
            <a:off x="2819400" y="2762250"/>
            <a:ext cx="1447800" cy="1954213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811463" y="3967163"/>
            <a:ext cx="2493962" cy="1395412"/>
            <a:chOff x="1655" y="2837"/>
            <a:chExt cx="1571" cy="879"/>
          </a:xfrm>
        </p:grpSpPr>
        <p:sp>
          <p:nvSpPr>
            <p:cNvPr id="76821" name="Freeform 28"/>
            <p:cNvSpPr>
              <a:spLocks/>
            </p:cNvSpPr>
            <p:nvPr/>
          </p:nvSpPr>
          <p:spPr bwMode="gray">
            <a:xfrm>
              <a:off x="1655" y="2837"/>
              <a:ext cx="366" cy="692"/>
            </a:xfrm>
            <a:custGeom>
              <a:avLst/>
              <a:gdLst>
                <a:gd name="T0" fmla="*/ 33 w 495"/>
                <a:gd name="T1" fmla="*/ 14 h 971"/>
                <a:gd name="T2" fmla="*/ 33 w 495"/>
                <a:gd name="T3" fmla="*/ 46 h 971"/>
                <a:gd name="T4" fmla="*/ 30 w 495"/>
                <a:gd name="T5" fmla="*/ 46 h 971"/>
                <a:gd name="T6" fmla="*/ 28 w 495"/>
                <a:gd name="T7" fmla="*/ 45 h 971"/>
                <a:gd name="T8" fmla="*/ 27 w 495"/>
                <a:gd name="T9" fmla="*/ 43 h 971"/>
                <a:gd name="T10" fmla="*/ 24 w 495"/>
                <a:gd name="T11" fmla="*/ 43 h 971"/>
                <a:gd name="T12" fmla="*/ 22 w 495"/>
                <a:gd name="T13" fmla="*/ 41 h 971"/>
                <a:gd name="T14" fmla="*/ 20 w 495"/>
                <a:gd name="T15" fmla="*/ 38 h 971"/>
                <a:gd name="T16" fmla="*/ 18 w 495"/>
                <a:gd name="T17" fmla="*/ 34 h 971"/>
                <a:gd name="T18" fmla="*/ 15 w 495"/>
                <a:gd name="T19" fmla="*/ 31 h 971"/>
                <a:gd name="T20" fmla="*/ 12 w 495"/>
                <a:gd name="T21" fmla="*/ 26 h 971"/>
                <a:gd name="T22" fmla="*/ 9 w 495"/>
                <a:gd name="T23" fmla="*/ 21 h 971"/>
                <a:gd name="T24" fmla="*/ 7 w 495"/>
                <a:gd name="T25" fmla="*/ 17 h 971"/>
                <a:gd name="T26" fmla="*/ 2 w 495"/>
                <a:gd name="T27" fmla="*/ 10 h 971"/>
                <a:gd name="T28" fmla="*/ 1 w 495"/>
                <a:gd name="T29" fmla="*/ 6 h 971"/>
                <a:gd name="T30" fmla="*/ 0 w 495"/>
                <a:gd name="T31" fmla="*/ 3 h 971"/>
                <a:gd name="T32" fmla="*/ 1 w 495"/>
                <a:gd name="T33" fmla="*/ 0 h 971"/>
                <a:gd name="T34" fmla="*/ 1 w 495"/>
                <a:gd name="T35" fmla="*/ 2 h 971"/>
                <a:gd name="T36" fmla="*/ 1 w 495"/>
                <a:gd name="T37" fmla="*/ 4 h 971"/>
                <a:gd name="T38" fmla="*/ 1 w 495"/>
                <a:gd name="T39" fmla="*/ 5 h 971"/>
                <a:gd name="T40" fmla="*/ 1 w 495"/>
                <a:gd name="T41" fmla="*/ 6 h 971"/>
                <a:gd name="T42" fmla="*/ 2 w 495"/>
                <a:gd name="T43" fmla="*/ 8 h 971"/>
                <a:gd name="T44" fmla="*/ 4 w 495"/>
                <a:gd name="T45" fmla="*/ 10 h 971"/>
                <a:gd name="T46" fmla="*/ 5 w 495"/>
                <a:gd name="T47" fmla="*/ 11 h 971"/>
                <a:gd name="T48" fmla="*/ 8 w 495"/>
                <a:gd name="T49" fmla="*/ 12 h 971"/>
                <a:gd name="T50" fmla="*/ 12 w 495"/>
                <a:gd name="T51" fmla="*/ 14 h 971"/>
                <a:gd name="T52" fmla="*/ 16 w 495"/>
                <a:gd name="T53" fmla="*/ 14 h 971"/>
                <a:gd name="T54" fmla="*/ 33 w 495"/>
                <a:gd name="T55" fmla="*/ 14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2" name="AutoShape 29"/>
            <p:cNvSpPr>
              <a:spLocks noChangeArrowheads="1"/>
            </p:cNvSpPr>
            <p:nvPr/>
          </p:nvSpPr>
          <p:spPr bwMode="gray">
            <a:xfrm rot="5400000">
              <a:off x="2589" y="3078"/>
              <a:ext cx="872" cy="403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3" name="Freeform 30"/>
            <p:cNvSpPr>
              <a:spLocks/>
            </p:cNvSpPr>
            <p:nvPr/>
          </p:nvSpPr>
          <p:spPr bwMode="gray">
            <a:xfrm>
              <a:off x="1985" y="3040"/>
              <a:ext cx="1005" cy="489"/>
            </a:xfrm>
            <a:custGeom>
              <a:avLst/>
              <a:gdLst>
                <a:gd name="T0" fmla="*/ 10451 w 750"/>
                <a:gd name="T1" fmla="*/ 0 h 378"/>
                <a:gd name="T2" fmla="*/ 0 w 750"/>
                <a:gd name="T3" fmla="*/ 0 h 378"/>
                <a:gd name="T4" fmla="*/ 28 w 750"/>
                <a:gd name="T5" fmla="*/ 1966 h 378"/>
                <a:gd name="T6" fmla="*/ 391 w 750"/>
                <a:gd name="T7" fmla="*/ 3836 h 378"/>
                <a:gd name="T8" fmla="*/ 10451 w 750"/>
                <a:gd name="T9" fmla="*/ 3836 h 378"/>
                <a:gd name="T10" fmla="*/ 10451 w 750"/>
                <a:gd name="T11" fmla="*/ 0 h 378"/>
                <a:gd name="T12" fmla="*/ 10451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39750" y="4148138"/>
            <a:ext cx="2160588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Android: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Google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&amp;Motorola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6665913" y="4364038"/>
            <a:ext cx="22272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Winphone: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Microsoft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&amp; Nokia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635375" y="1268413"/>
            <a:ext cx="326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IOS: Apple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gray">
          <a:xfrm rot="7200000">
            <a:off x="4510882" y="1681956"/>
            <a:ext cx="1365250" cy="2071687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901950" y="1668463"/>
            <a:ext cx="2349500" cy="2066925"/>
            <a:chOff x="1712" y="1389"/>
            <a:chExt cx="1480" cy="1302"/>
          </a:xfrm>
        </p:grpSpPr>
        <p:sp>
          <p:nvSpPr>
            <p:cNvPr id="76818" name="AutoShape 19"/>
            <p:cNvSpPr>
              <a:spLocks noChangeArrowheads="1"/>
            </p:cNvSpPr>
            <p:nvPr/>
          </p:nvSpPr>
          <p:spPr bwMode="gray">
            <a:xfrm rot="-9000000">
              <a:off x="1712" y="2311"/>
              <a:ext cx="908" cy="38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9" name="Freeform 20"/>
            <p:cNvSpPr>
              <a:spLocks/>
            </p:cNvSpPr>
            <p:nvPr/>
          </p:nvSpPr>
          <p:spPr bwMode="gray">
            <a:xfrm rot="7200000">
              <a:off x="1961" y="1810"/>
              <a:ext cx="948" cy="508"/>
            </a:xfrm>
            <a:custGeom>
              <a:avLst/>
              <a:gdLst>
                <a:gd name="T0" fmla="*/ 6175 w 750"/>
                <a:gd name="T1" fmla="*/ 0 h 378"/>
                <a:gd name="T2" fmla="*/ 0 w 750"/>
                <a:gd name="T3" fmla="*/ 0 h 378"/>
                <a:gd name="T4" fmla="*/ 20 w 750"/>
                <a:gd name="T5" fmla="*/ 2779 h 378"/>
                <a:gd name="T6" fmla="*/ 230 w 750"/>
                <a:gd name="T7" fmla="*/ 5408 h 378"/>
                <a:gd name="T8" fmla="*/ 6175 w 750"/>
                <a:gd name="T9" fmla="*/ 5408 h 378"/>
                <a:gd name="T10" fmla="*/ 6175 w 750"/>
                <a:gd name="T11" fmla="*/ 0 h 378"/>
                <a:gd name="T12" fmla="*/ 6175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0" name="Freeform 21"/>
            <p:cNvSpPr>
              <a:spLocks/>
            </p:cNvSpPr>
            <p:nvPr/>
          </p:nvSpPr>
          <p:spPr bwMode="gray">
            <a:xfrm rot="7200000">
              <a:off x="2637" y="1226"/>
              <a:ext cx="392" cy="718"/>
            </a:xfrm>
            <a:custGeom>
              <a:avLst/>
              <a:gdLst>
                <a:gd name="T0" fmla="*/ 61 w 495"/>
                <a:gd name="T1" fmla="*/ 19 h 971"/>
                <a:gd name="T2" fmla="*/ 61 w 495"/>
                <a:gd name="T3" fmla="*/ 64 h 971"/>
                <a:gd name="T4" fmla="*/ 56 w 495"/>
                <a:gd name="T5" fmla="*/ 64 h 971"/>
                <a:gd name="T6" fmla="*/ 53 w 495"/>
                <a:gd name="T7" fmla="*/ 63 h 971"/>
                <a:gd name="T8" fmla="*/ 49 w 495"/>
                <a:gd name="T9" fmla="*/ 61 h 971"/>
                <a:gd name="T10" fmla="*/ 46 w 495"/>
                <a:gd name="T11" fmla="*/ 59 h 971"/>
                <a:gd name="T12" fmla="*/ 41 w 495"/>
                <a:gd name="T13" fmla="*/ 57 h 971"/>
                <a:gd name="T14" fmla="*/ 37 w 495"/>
                <a:gd name="T15" fmla="*/ 53 h 971"/>
                <a:gd name="T16" fmla="*/ 33 w 495"/>
                <a:gd name="T17" fmla="*/ 49 h 971"/>
                <a:gd name="T18" fmla="*/ 28 w 495"/>
                <a:gd name="T19" fmla="*/ 43 h 971"/>
                <a:gd name="T20" fmla="*/ 23 w 495"/>
                <a:gd name="T21" fmla="*/ 37 h 971"/>
                <a:gd name="T22" fmla="*/ 16 w 495"/>
                <a:gd name="T23" fmla="*/ 29 h 971"/>
                <a:gd name="T24" fmla="*/ 12 w 495"/>
                <a:gd name="T25" fmla="*/ 24 h 971"/>
                <a:gd name="T26" fmla="*/ 4 w 495"/>
                <a:gd name="T27" fmla="*/ 14 h 971"/>
                <a:gd name="T28" fmla="*/ 2 w 495"/>
                <a:gd name="T29" fmla="*/ 9 h 971"/>
                <a:gd name="T30" fmla="*/ 0 w 495"/>
                <a:gd name="T31" fmla="*/ 4 h 971"/>
                <a:gd name="T32" fmla="*/ 2 w 495"/>
                <a:gd name="T33" fmla="*/ 0 h 971"/>
                <a:gd name="T34" fmla="*/ 2 w 495"/>
                <a:gd name="T35" fmla="*/ 3 h 971"/>
                <a:gd name="T36" fmla="*/ 2 w 495"/>
                <a:gd name="T37" fmla="*/ 5 h 971"/>
                <a:gd name="T38" fmla="*/ 2 w 495"/>
                <a:gd name="T39" fmla="*/ 7 h 971"/>
                <a:gd name="T40" fmla="*/ 2 w 495"/>
                <a:gd name="T41" fmla="*/ 9 h 971"/>
                <a:gd name="T42" fmla="*/ 4 w 495"/>
                <a:gd name="T43" fmla="*/ 11 h 971"/>
                <a:gd name="T44" fmla="*/ 6 w 495"/>
                <a:gd name="T45" fmla="*/ 13 h 971"/>
                <a:gd name="T46" fmla="*/ 10 w 495"/>
                <a:gd name="T47" fmla="*/ 16 h 971"/>
                <a:gd name="T48" fmla="*/ 16 w 495"/>
                <a:gd name="T49" fmla="*/ 18 h 971"/>
                <a:gd name="T50" fmla="*/ 22 w 495"/>
                <a:gd name="T51" fmla="*/ 18 h 971"/>
                <a:gd name="T52" fmla="*/ 30 w 495"/>
                <a:gd name="T53" fmla="*/ 19 h 971"/>
                <a:gd name="T54" fmla="*/ 61 w 495"/>
                <a:gd name="T55" fmla="*/ 19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706938" y="2624138"/>
            <a:ext cx="2057400" cy="2192337"/>
            <a:chOff x="2854" y="1996"/>
            <a:chExt cx="1296" cy="1381"/>
          </a:xfrm>
        </p:grpSpPr>
        <p:sp>
          <p:nvSpPr>
            <p:cNvPr id="76815" name="AutoShape 24"/>
            <p:cNvSpPr>
              <a:spLocks noChangeArrowheads="1"/>
            </p:cNvSpPr>
            <p:nvPr/>
          </p:nvSpPr>
          <p:spPr bwMode="gray">
            <a:xfrm rot="-1800000">
              <a:off x="2854" y="1996"/>
              <a:ext cx="906" cy="380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6" name="Freeform 25"/>
            <p:cNvSpPr>
              <a:spLocks/>
            </p:cNvSpPr>
            <p:nvPr/>
          </p:nvSpPr>
          <p:spPr bwMode="gray">
            <a:xfrm rot="-7200000">
              <a:off x="3102" y="2371"/>
              <a:ext cx="948" cy="507"/>
            </a:xfrm>
            <a:custGeom>
              <a:avLst/>
              <a:gdLst>
                <a:gd name="T0" fmla="*/ 6175 w 750"/>
                <a:gd name="T1" fmla="*/ 0 h 378"/>
                <a:gd name="T2" fmla="*/ 0 w 750"/>
                <a:gd name="T3" fmla="*/ 0 h 378"/>
                <a:gd name="T4" fmla="*/ 20 w 750"/>
                <a:gd name="T5" fmla="*/ 2724 h 378"/>
                <a:gd name="T6" fmla="*/ 230 w 750"/>
                <a:gd name="T7" fmla="*/ 5309 h 378"/>
                <a:gd name="T8" fmla="*/ 6175 w 750"/>
                <a:gd name="T9" fmla="*/ 5309 h 378"/>
                <a:gd name="T10" fmla="*/ 6175 w 750"/>
                <a:gd name="T11" fmla="*/ 0 h 378"/>
                <a:gd name="T12" fmla="*/ 6175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7" name="Freeform 26"/>
            <p:cNvSpPr>
              <a:spLocks/>
            </p:cNvSpPr>
            <p:nvPr/>
          </p:nvSpPr>
          <p:spPr bwMode="gray">
            <a:xfrm rot="-7200000">
              <a:off x="3618" y="2845"/>
              <a:ext cx="346" cy="718"/>
            </a:xfrm>
            <a:custGeom>
              <a:avLst/>
              <a:gdLst>
                <a:gd name="T0" fmla="*/ 20 w 495"/>
                <a:gd name="T1" fmla="*/ 19 h 971"/>
                <a:gd name="T2" fmla="*/ 20 w 495"/>
                <a:gd name="T3" fmla="*/ 64 h 971"/>
                <a:gd name="T4" fmla="*/ 19 w 495"/>
                <a:gd name="T5" fmla="*/ 64 h 971"/>
                <a:gd name="T6" fmla="*/ 17 w 495"/>
                <a:gd name="T7" fmla="*/ 63 h 971"/>
                <a:gd name="T8" fmla="*/ 16 w 495"/>
                <a:gd name="T9" fmla="*/ 61 h 971"/>
                <a:gd name="T10" fmla="*/ 15 w 495"/>
                <a:gd name="T11" fmla="*/ 59 h 971"/>
                <a:gd name="T12" fmla="*/ 14 w 495"/>
                <a:gd name="T13" fmla="*/ 57 h 971"/>
                <a:gd name="T14" fmla="*/ 12 w 495"/>
                <a:gd name="T15" fmla="*/ 53 h 971"/>
                <a:gd name="T16" fmla="*/ 10 w 495"/>
                <a:gd name="T17" fmla="*/ 49 h 971"/>
                <a:gd name="T18" fmla="*/ 9 w 495"/>
                <a:gd name="T19" fmla="*/ 43 h 971"/>
                <a:gd name="T20" fmla="*/ 7 w 495"/>
                <a:gd name="T21" fmla="*/ 37 h 971"/>
                <a:gd name="T22" fmla="*/ 5 w 495"/>
                <a:gd name="T23" fmla="*/ 29 h 971"/>
                <a:gd name="T24" fmla="*/ 4 w 495"/>
                <a:gd name="T25" fmla="*/ 24 h 971"/>
                <a:gd name="T26" fmla="*/ 1 w 495"/>
                <a:gd name="T27" fmla="*/ 14 h 971"/>
                <a:gd name="T28" fmla="*/ 1 w 495"/>
                <a:gd name="T29" fmla="*/ 9 h 971"/>
                <a:gd name="T30" fmla="*/ 0 w 495"/>
                <a:gd name="T31" fmla="*/ 4 h 971"/>
                <a:gd name="T32" fmla="*/ 1 w 495"/>
                <a:gd name="T33" fmla="*/ 0 h 971"/>
                <a:gd name="T34" fmla="*/ 1 w 495"/>
                <a:gd name="T35" fmla="*/ 3 h 971"/>
                <a:gd name="T36" fmla="*/ 1 w 495"/>
                <a:gd name="T37" fmla="*/ 5 h 971"/>
                <a:gd name="T38" fmla="*/ 1 w 495"/>
                <a:gd name="T39" fmla="*/ 7 h 971"/>
                <a:gd name="T40" fmla="*/ 1 w 495"/>
                <a:gd name="T41" fmla="*/ 9 h 971"/>
                <a:gd name="T42" fmla="*/ 1 w 495"/>
                <a:gd name="T43" fmla="*/ 11 h 971"/>
                <a:gd name="T44" fmla="*/ 2 w 495"/>
                <a:gd name="T45" fmla="*/ 13 h 971"/>
                <a:gd name="T46" fmla="*/ 3 w 495"/>
                <a:gd name="T47" fmla="*/ 16 h 971"/>
                <a:gd name="T48" fmla="*/ 5 w 495"/>
                <a:gd name="T49" fmla="*/ 18 h 971"/>
                <a:gd name="T50" fmla="*/ 7 w 495"/>
                <a:gd name="T51" fmla="*/ 18 h 971"/>
                <a:gd name="T52" fmla="*/ 10 w 495"/>
                <a:gd name="T53" fmla="*/ 19 h 971"/>
                <a:gd name="T54" fmla="*/ 20 w 495"/>
                <a:gd name="T55" fmla="*/ 19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내용 개체 틀 1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Standard-based, </a:t>
            </a:r>
            <a:r>
              <a:rPr kumimoji="0" lang="en-US" altLang="ko-KR" b="1" smtClean="0">
                <a:solidFill>
                  <a:srgbClr val="FF0000"/>
                </a:solidFill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cross category platform</a:t>
            </a:r>
          </a:p>
          <a:p>
            <a:pPr lvl="1"/>
            <a:r>
              <a:rPr kumimoji="0" lang="en-US" altLang="ko-KR" sz="3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Provide common &amp; multiple categories of compliances</a:t>
            </a:r>
          </a:p>
          <a:p>
            <a:r>
              <a:rPr kumimoji="0" lang="en-US" altLang="ko-KR" b="1" smtClean="0">
                <a:solidFill>
                  <a:srgbClr val="FF0000"/>
                </a:solidFill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Open Source </a:t>
            </a:r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Platform</a:t>
            </a:r>
          </a:p>
          <a:p>
            <a:pPr lvl="1"/>
            <a:r>
              <a:rPr kumimoji="0" lang="en-US" altLang="ko-KR" sz="3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project resides within the Linux Foundation</a:t>
            </a:r>
          </a:p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Provides a robust and flexible environment for HTML5 based application</a:t>
            </a:r>
          </a:p>
          <a:p>
            <a:pPr lvl="1"/>
            <a:endParaRPr kumimoji="0" lang="en-US" altLang="ko-KR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7827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is,	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pic>
        <p:nvPicPr>
          <p:cNvPr id="79875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9"/>
          <a:stretch>
            <a:fillRect/>
          </a:stretch>
        </p:blipFill>
        <p:spPr bwMode="auto">
          <a:xfrm>
            <a:off x="654050" y="3484563"/>
            <a:ext cx="369570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3475038"/>
            <a:ext cx="39766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67250" y="3330575"/>
            <a:ext cx="2303463" cy="30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내용 개체 틀 1"/>
          <p:cNvSpPr>
            <a:spLocks noGrp="1"/>
          </p:cNvSpPr>
          <p:nvPr>
            <p:ph idx="4294967295"/>
          </p:nvPr>
        </p:nvSpPr>
        <p:spPr>
          <a:xfrm>
            <a:off x="971550" y="4994275"/>
            <a:ext cx="8064500" cy="1330325"/>
          </a:xfrm>
        </p:spPr>
        <p:txBody>
          <a:bodyPr/>
          <a:lstStyle/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NEC, Panasonic, and Telefonica leaved Tizen Association.</a:t>
            </a:r>
          </a:p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Telefonica:</a:t>
            </a:r>
            <a:r>
              <a:rPr kumimoji="0" lang="ko-KR" altLang="en-US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Firefox Phone</a:t>
            </a:r>
            <a:endParaRPr kumimoji="0" lang="ko-KR" altLang="en-US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8851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Industry Support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pic>
        <p:nvPicPr>
          <p:cNvPr id="7885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28763"/>
            <a:ext cx="6380162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40C0FB-6985-44E4-BB2C-726C52F53CAB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What happens behind “Hello World”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4517" name="AutoShape 5"/>
          <p:cNvSpPr>
            <a:spLocks noChangeArrowheads="1"/>
          </p:cNvSpPr>
          <p:nvPr/>
        </p:nvSpPr>
        <p:spPr bwMode="auto">
          <a:xfrm flipV="1">
            <a:off x="1763713" y="1412875"/>
            <a:ext cx="5326062" cy="4878388"/>
          </a:xfrm>
          <a:prstGeom prst="verticalScroll">
            <a:avLst>
              <a:gd name="adj" fmla="val 7477"/>
            </a:avLst>
          </a:prstGeom>
          <a:solidFill>
            <a:srgbClr val="CCCC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using namespace std;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int main(int argc, char *argv[])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cout&lt;&lt;"hello world";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return 0;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  <a:r>
              <a:rPr lang="en-US" altLang="zh-CN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내용 개체 틀 1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Visit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2"/>
              </a:rPr>
              <a:t>http://www.tizen.org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3"/>
              </a:rPr>
              <a:t>http://developer.tizen.org/sdk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4"/>
              </a:rPr>
              <a:t>http://source.tizen.org/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5"/>
              </a:rPr>
              <a:t>https://developer.tizen.org/documentation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endParaRPr kumimoji="0" lang="en-US" altLang="ko-KR" sz="2000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Community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Mailing lists: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6"/>
              </a:rPr>
              <a:t>http://www.tizen.org/community/mailing-lists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IRC Channel: #tizen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Wiki: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7"/>
              </a:rPr>
              <a:t>https://www.tizen.org/community/wiki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JIRA: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8"/>
              </a:rPr>
              <a:t>http://bugs.tizen.org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</a:p>
          <a:p>
            <a:pPr lvl="1"/>
            <a:endParaRPr kumimoji="0" lang="en-US" altLang="ko-KR" sz="2000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Developer Conference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9"/>
              </a:rPr>
              <a:t>https://www.tizen.org/conference</a:t>
            </a:r>
            <a:r>
              <a:rPr kumimoji="0"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  <a:endParaRPr kumimoji="0" lang="ko-KR" altLang="en-US" smtClean="0">
              <a:latin typeface="Tahoma" panose="020B0604030504040204" pitchFamily="34" charset="0"/>
              <a:ea typeface="Gulim" pitchFamily="34" charset="-127"/>
            </a:endParaRPr>
          </a:p>
        </p:txBody>
      </p:sp>
      <p:sp>
        <p:nvSpPr>
          <p:cNvPr id="79875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Open Source Information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2855913" y="6556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80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9877" name="Picture 2" descr="https://www.tizen.org/sites/all/modules/features/tizen_conference/images/conference_banner_201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341438"/>
            <a:ext cx="3924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19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19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19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19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899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0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F93A083-A24E-405D-834A-D66588620A93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 in CHINA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mid-1960s ~ 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YangfuQing &amp; 150 System (1MIPS)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It was used in oil prospection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Mid-1970s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DJS200/XT2: developed with high-level programming language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1978, GX73 Multi-CPU real-time 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1983, series of YHOS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Unix/Linux: COSIX, Hopen, Delta OS, Smart EOS,</a:t>
            </a:r>
            <a:r>
              <a:rPr kumimoji="0" lang="zh-CN" altLang="en-US" smtClean="0">
                <a:ea typeface="Gulim" pitchFamily="34" charset="-127"/>
              </a:rPr>
              <a:t>中软</a:t>
            </a:r>
            <a:r>
              <a:rPr kumimoji="0" lang="en-US" altLang="zh-CN" smtClean="0">
                <a:ea typeface="Gulim" pitchFamily="34" charset="-127"/>
              </a:rPr>
              <a:t>Linux, 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红旗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Linux, 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东方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549650"/>
            <a:chOff x="928662" y="928676"/>
            <a:chExt cx="8215370" cy="3549876"/>
          </a:xfrm>
        </p:grpSpPr>
        <p:sp>
          <p:nvSpPr>
            <p:cNvPr id="82948" name="TextBox 8"/>
            <p:cNvSpPr txBox="1">
              <a:spLocks noChangeArrowheads="1"/>
            </p:cNvSpPr>
            <p:nvPr/>
          </p:nvSpPr>
          <p:spPr bwMode="auto">
            <a:xfrm>
              <a:off x="928662" y="134290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计算机产业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49" name="TextBox 9"/>
            <p:cNvSpPr txBox="1">
              <a:spLocks noChangeArrowheads="1"/>
            </p:cNvSpPr>
            <p:nvPr/>
          </p:nvSpPr>
          <p:spPr bwMode="auto">
            <a:xfrm>
              <a:off x="1428728" y="177153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旧时：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 Xerox (PARC), IBM, DEC (SRC), Bell Labs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0" name="图片 1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90828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Box 12"/>
            <p:cNvSpPr txBox="1">
              <a:spLocks noChangeArrowheads="1"/>
            </p:cNvSpPr>
            <p:nvPr/>
          </p:nvSpPr>
          <p:spPr bwMode="auto">
            <a:xfrm>
              <a:off x="1428728" y="2171640"/>
              <a:ext cx="771530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现代： 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Microsoft, Google, Yahoo, IBM, HP, Sun, Intel,              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	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VMware, Amazon,  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2" name="图片 1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30839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TextBox 1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国内：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阿里巴巴、百度、华为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4" name="图片 1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5" name="TextBox 18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顶尖大学的计算机科学部门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6" name="TextBox 19"/>
            <p:cNvSpPr txBox="1">
              <a:spLocks noChangeArrowheads="1"/>
            </p:cNvSpPr>
            <p:nvPr/>
          </p:nvSpPr>
          <p:spPr bwMode="auto">
            <a:xfrm>
              <a:off x="928662" y="324970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研究协会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7" name="TextBox 20"/>
            <p:cNvSpPr txBox="1">
              <a:spLocks noChangeArrowheads="1"/>
            </p:cNvSpPr>
            <p:nvPr/>
          </p:nvSpPr>
          <p:spPr bwMode="auto">
            <a:xfrm>
              <a:off x="1428728" y="367833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2958" name="图片 21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81508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9" name="TextBox 22"/>
            <p:cNvSpPr txBox="1">
              <a:spLocks noChangeArrowheads="1"/>
            </p:cNvSpPr>
            <p:nvPr/>
          </p:nvSpPr>
          <p:spPr bwMode="auto">
            <a:xfrm>
              <a:off x="1428728" y="407844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2960" name="图片 2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421519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操作系统研究的顶级会议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071812"/>
            <a:chOff x="928662" y="928676"/>
            <a:chExt cx="8215370" cy="3071834"/>
          </a:xfrm>
        </p:grpSpPr>
        <p:sp>
          <p:nvSpPr>
            <p:cNvPr id="84996" name="TextBox 115"/>
            <p:cNvSpPr txBox="1">
              <a:spLocks noChangeArrowheads="1"/>
            </p:cNvSpPr>
            <p:nvPr/>
          </p:nvSpPr>
          <p:spPr bwMode="auto">
            <a:xfrm>
              <a:off x="1428728" y="128586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4997" name="图片 116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42262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8" name="TextBox 117"/>
            <p:cNvSpPr txBox="1">
              <a:spLocks noChangeArrowheads="1"/>
            </p:cNvSpPr>
            <p:nvPr/>
          </p:nvSpPr>
          <p:spPr bwMode="auto">
            <a:xfrm>
              <a:off x="1428728" y="16859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每两年（奇数：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1967-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4999" name="图片 118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82273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0" name="TextBox 119"/>
            <p:cNvSpPr txBox="1">
              <a:spLocks noChangeArrowheads="1"/>
            </p:cNvSpPr>
            <p:nvPr/>
          </p:nvSpPr>
          <p:spPr bwMode="auto">
            <a:xfrm>
              <a:off x="1428728" y="207168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1" name="图片 12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208439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2" name="TextBox 121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操作系统原理研讨会（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SOSP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5003" name="TextBox 12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5004" name="图片 12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5" name="TextBox 126"/>
            <p:cNvSpPr txBox="1">
              <a:spLocks noChangeArrowheads="1"/>
            </p:cNvSpPr>
            <p:nvPr/>
          </p:nvSpPr>
          <p:spPr bwMode="auto">
            <a:xfrm>
              <a:off x="1428728" y="32146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每两年（偶数：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1994-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6" name="图片 127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35144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7" name="TextBox 128"/>
            <p:cNvSpPr txBox="1">
              <a:spLocks noChangeArrowheads="1"/>
            </p:cNvSpPr>
            <p:nvPr/>
          </p:nvSpPr>
          <p:spPr bwMode="auto">
            <a:xfrm>
              <a:off x="1428728" y="360040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8" name="图片 129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73715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TextBox 130"/>
            <p:cNvSpPr txBox="1">
              <a:spLocks noChangeArrowheads="1"/>
            </p:cNvSpPr>
            <p:nvPr/>
          </p:nvSpPr>
          <p:spPr bwMode="auto">
            <a:xfrm>
              <a:off x="928662" y="24573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USENIX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操作系统设计和实现研讨会（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OSDI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There is a saying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 hear, I forget</a:t>
            </a:r>
          </a:p>
          <a:p>
            <a:r>
              <a:rPr lang="en-US" altLang="zh-CN" dirty="0"/>
              <a:t>I </a:t>
            </a:r>
            <a:r>
              <a:rPr lang="en-US" altLang="zh-CN" dirty="0" smtClean="0"/>
              <a:t>see, I remember</a:t>
            </a:r>
          </a:p>
          <a:p>
            <a:r>
              <a:rPr lang="en-US" altLang="zh-CN" dirty="0" smtClean="0"/>
              <a:t>I do, I understand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21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928688" y="1785938"/>
            <a:ext cx="7715250" cy="2881312"/>
            <a:chOff x="928662" y="928676"/>
            <a:chExt cx="7715304" cy="2880674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423"/>
              <a:ext cx="7715304" cy="12221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1">
                <a:lnSpc>
                  <a:spcPct val="95000"/>
                </a:lnSpc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  <a:defRPr/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7045" name="TextBox 12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132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lnSpc>
                  <a:spcPct val="9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"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不闻不若闻之，闻之不若见之，见之不若知之，知之不若</a:t>
              </a:r>
              <a:r>
                <a:rPr kumimoji="0" lang="zh-CN" altLang="en-US" sz="32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行之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；学至于行之而止矣。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"</a:t>
              </a:r>
            </a:p>
            <a:p>
              <a:pPr>
                <a:lnSpc>
                  <a:spcPct val="9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--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荀子《儒效篇》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7046" name="TextBox 14"/>
            <p:cNvSpPr txBox="1">
              <a:spLocks noChangeArrowheads="1"/>
            </p:cNvSpPr>
            <p:nvPr/>
          </p:nvSpPr>
          <p:spPr bwMode="auto">
            <a:xfrm>
              <a:off x="928662" y="3286130"/>
              <a:ext cx="77153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 dirty="0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“困难，最好的和</a:t>
              </a:r>
              <a:r>
                <a:rPr kumimoji="0" lang="zh-CN" altLang="en-US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最有趣</a:t>
              </a:r>
              <a:r>
                <a:rPr kumimoji="0" lang="zh-CN" altLang="en-US" sz="2000" b="1" dirty="0" smtClean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kumimoji="0" lang="zh-CN" altLang="en-US" sz="2000" b="1" dirty="0" smtClean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年级</a:t>
              </a:r>
              <a:r>
                <a:rPr kumimoji="0"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课程！”</a:t>
              </a:r>
              <a:endParaRPr kumimoji="0"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4664"/>
            <a:ext cx="8136903" cy="60903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2020888"/>
            <a:ext cx="21272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092325"/>
            <a:ext cx="1997075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306638"/>
            <a:ext cx="220503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D2C38D-DA86-43C3-B988-4D2FFC7C5318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smtClean="0">
              <a:solidFill>
                <a:srgbClr val="993300"/>
              </a:solidFill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7D11EB-AA3C-4FC2-A1E9-23244CCBEEB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Processing steps of OS 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Human-Computer Interaction 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Input the content of the program (keyboard)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Command IDE to compile the program (mouse)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Output the exe file to disk (file system)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1: How can computer know your input?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2: How can IDE compile and generate exe files?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Exe file loading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Create a thread to run the program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Load the Exe file from disk to memory (Memory)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ea typeface="Gulim" pitchFamily="34" charset="-127"/>
              </a:rPr>
              <a:t>Schedule the thread to occupy CPU time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3: How to allocate memory for a thread?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4: How to schedule the thread?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Program running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Load instruction from memory to CPU register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Execute the first instruction of the program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5: The mechanism of instruction execution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91D927-684F-40DE-9592-6A03CD8E114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Processing steps of OS (cont.) 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Interaction between Graphic card and CPU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Load graphic card driver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Set the content to be displayed (BUS &amp; DMA)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6: The working mode of driver and BUS&amp;DMA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Print the string on monitor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Convert the string to be pixel-matrix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Start printing….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7:The working mode of monitor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Exiting steps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Block the graphic driver thread, it will wait for next calling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Release all resource allocated for “hello world” program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 smtClean="0">
                <a:ea typeface="Gulim" pitchFamily="34" charset="-127"/>
              </a:rPr>
              <a:t>Load next thread, or sleep until next command reached….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Overview of this example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All modules of OS kernel are activated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OS is the basement for almost all programs</a:t>
            </a:r>
          </a:p>
          <a:p>
            <a:pPr lvl="1" eaLnBrk="1" hangingPunct="1">
              <a:lnSpc>
                <a:spcPct val="9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65400"/>
            <a:ext cx="2687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2565400"/>
            <a:ext cx="27860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38300"/>
            <a:ext cx="57229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357563" y="1071563"/>
            <a:ext cx="33575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操作系统的地位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05709E-E2C2-42A1-A6C6-2ABCEA8865A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Concept of Software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595313" y="1787525"/>
          <a:ext cx="1889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4" name="Visio" r:id="rId4" imgW="1447800" imgH="838200" progId="Visio.Drawing.6">
                  <p:embed/>
                </p:oleObj>
              </mc:Choice>
              <mc:Fallback>
                <p:oleObj name="Visio" r:id="rId4" imgW="1447800" imgH="838200" progId="Visio.Drawing.6">
                  <p:embed/>
                  <p:pic>
                    <p:nvPicPr>
                      <p:cNvPr id="624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787525"/>
                        <a:ext cx="1889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2757488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5" name="Visio" r:id="rId6" imgW="1435100" imgH="825500" progId="Visio.Drawing.6">
                  <p:embed/>
                </p:oleObj>
              </mc:Choice>
              <mc:Fallback>
                <p:oleObj name="Visio" r:id="rId6" imgW="1435100" imgH="825500" progId="Visio.Drawing.6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4773613" y="1785938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6" name="Visio" r:id="rId8" imgW="1435100" imgH="825500" progId="Visio.Drawing.6">
                  <p:embed/>
                </p:oleObj>
              </mc:Choice>
              <mc:Fallback>
                <p:oleObj name="Visio" r:id="rId8" imgW="1435100" imgH="825500" progId="Visio.Drawing.6">
                  <p:embed/>
                  <p:pic>
                    <p:nvPicPr>
                      <p:cNvPr id="624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1785938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6718300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7" name="Visio" r:id="rId10" imgW="1435100" imgH="825500" progId="Visio.Drawing.6">
                  <p:embed/>
                </p:oleObj>
              </mc:Choice>
              <mc:Fallback>
                <p:oleObj name="Visio" r:id="rId10" imgW="1435100" imgH="825500" progId="Visio.Drawing.6">
                  <p:embed/>
                  <p:pic>
                    <p:nvPicPr>
                      <p:cNvPr id="624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AutoShape 9"/>
          <p:cNvSpPr>
            <a:spLocks noChangeArrowheads="1"/>
          </p:cNvSpPr>
          <p:nvPr/>
        </p:nvSpPr>
        <p:spPr bwMode="auto">
          <a:xfrm rot="-3191134">
            <a:off x="2886869" y="1943894"/>
            <a:ext cx="539750" cy="1296988"/>
          </a:xfrm>
          <a:prstGeom prst="curvedLeftArrow">
            <a:avLst>
              <a:gd name="adj1" fmla="val 48059"/>
              <a:gd name="adj2" fmla="val 96118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4" name="AutoShape 10"/>
          <p:cNvSpPr>
            <a:spLocks noChangeArrowheads="1"/>
          </p:cNvSpPr>
          <p:nvPr/>
        </p:nvSpPr>
        <p:spPr bwMode="auto">
          <a:xfrm rot="-3191134">
            <a:off x="7129463" y="1820863"/>
            <a:ext cx="503237" cy="1296987"/>
          </a:xfrm>
          <a:prstGeom prst="curvedLeftArrow">
            <a:avLst>
              <a:gd name="adj1" fmla="val 51546"/>
              <a:gd name="adj2" fmla="val 10309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 rot="-7352346">
            <a:off x="5213350" y="2781301"/>
            <a:ext cx="757237" cy="1731962"/>
          </a:xfrm>
          <a:prstGeom prst="curvedRightArrow">
            <a:avLst>
              <a:gd name="adj1" fmla="val 23560"/>
              <a:gd name="adj2" fmla="val 69305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1619250" y="4954588"/>
          <a:ext cx="32400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8" name="Visio" r:id="rId12" imgW="1562100" imgH="596900" progId="Visio.Drawing.6">
                  <p:embed/>
                </p:oleObj>
              </mc:Choice>
              <mc:Fallback>
                <p:oleObj name="Visio" r:id="rId12" imgW="1562100" imgH="596900" progId="Visio.Drawing.6">
                  <p:embed/>
                  <p:pic>
                    <p:nvPicPr>
                      <p:cNvPr id="624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400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7" name="AutoShape 13"/>
          <p:cNvCxnSpPr>
            <a:cxnSpLocks noChangeShapeType="1"/>
          </p:cNvCxnSpPr>
          <p:nvPr/>
        </p:nvCxnSpPr>
        <p:spPr bwMode="auto">
          <a:xfrm rot="16200000" flipH="1">
            <a:off x="0" y="4054476"/>
            <a:ext cx="2663825" cy="431800"/>
          </a:xfrm>
          <a:prstGeom prst="bentConnector3">
            <a:avLst>
              <a:gd name="adj1" fmla="val 10005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1619250" y="4954588"/>
          <a:ext cx="32385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9" name="Visio" r:id="rId14" imgW="1562100" imgH="596900" progId="Visio.Drawing.6">
                  <p:embed/>
                </p:oleObj>
              </mc:Choice>
              <mc:Fallback>
                <p:oleObj name="Visio" r:id="rId14" imgW="1562100" imgH="596900" progId="Visio.Drawing.6">
                  <p:embed/>
                  <p:pic>
                    <p:nvPicPr>
                      <p:cNvPr id="6247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385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9" name="AutoShape 15"/>
          <p:cNvCxnSpPr>
            <a:cxnSpLocks noChangeShapeType="1"/>
          </p:cNvCxnSpPr>
          <p:nvPr/>
        </p:nvCxnSpPr>
        <p:spPr bwMode="auto">
          <a:xfrm rot="10800000" flipV="1">
            <a:off x="2339975" y="3694113"/>
            <a:ext cx="417513" cy="1189037"/>
          </a:xfrm>
          <a:prstGeom prst="bentConnector2">
            <a:avLst/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name="Visio" r:id="rId16" imgW="1955800" imgH="736600" progId="Visio.Drawing.6">
                  <p:embed/>
                </p:oleObj>
              </mc:Choice>
              <mc:Fallback>
                <p:oleObj name="Visio" r:id="rId16" imgW="1955800" imgH="736600" progId="Visio.Drawing.6">
                  <p:embed/>
                  <p:pic>
                    <p:nvPicPr>
                      <p:cNvPr id="6248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1" name="AutoShape 17"/>
          <p:cNvCxnSpPr>
            <a:cxnSpLocks noChangeShapeType="1"/>
          </p:cNvCxnSpPr>
          <p:nvPr/>
        </p:nvCxnSpPr>
        <p:spPr bwMode="auto">
          <a:xfrm rot="16200000" flipH="1">
            <a:off x="4711701" y="3870325"/>
            <a:ext cx="2017712" cy="7937"/>
          </a:xfrm>
          <a:prstGeom prst="bentConnector3">
            <a:avLst>
              <a:gd name="adj1" fmla="val 49963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1" name="Visio" r:id="rId18" imgW="1955800" imgH="736600" progId="Visio.Drawing.6">
                  <p:embed/>
                </p:oleObj>
              </mc:Choice>
              <mc:Fallback>
                <p:oleObj name="Visio" r:id="rId18" imgW="1955800" imgH="736600" progId="Visio.Drawing.6">
                  <p:embed/>
                  <p:pic>
                    <p:nvPicPr>
                      <p:cNvPr id="6248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3" name="AutoShape 19"/>
          <p:cNvCxnSpPr>
            <a:cxnSpLocks noChangeShapeType="1"/>
          </p:cNvCxnSpPr>
          <p:nvPr/>
        </p:nvCxnSpPr>
        <p:spPr bwMode="auto">
          <a:xfrm flipH="1">
            <a:off x="7380288" y="3694113"/>
            <a:ext cx="1223962" cy="1866900"/>
          </a:xfrm>
          <a:prstGeom prst="bentConnector3">
            <a:avLst>
              <a:gd name="adj1" fmla="val -1867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546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10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10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animBg="1"/>
      <p:bldP spid="62474" grpId="0" animBg="1"/>
      <p:bldP spid="62475" grpId="0" animBg="1"/>
    </p:bld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2964</Words>
  <Application>Microsoft Office PowerPoint</Application>
  <PresentationFormat>全屏显示(4:3)</PresentationFormat>
  <Paragraphs>611</Paragraphs>
  <Slides>57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굴림</vt:lpstr>
      <vt:lpstr>Malgun Gothic</vt:lpstr>
      <vt:lpstr>MS PGothic</vt:lpstr>
      <vt:lpstr>楷体_GB2312</vt:lpstr>
      <vt:lpstr>宋体</vt:lpstr>
      <vt:lpstr>微软雅黑</vt:lpstr>
      <vt:lpstr>张海山锐谐体2.0-授权联系：Samtype@QQ.com</vt:lpstr>
      <vt:lpstr>Arial</vt:lpstr>
      <vt:lpstr>Lucida Sans</vt:lpstr>
      <vt:lpstr>Tahoma</vt:lpstr>
      <vt:lpstr>Times New Roman</vt:lpstr>
      <vt:lpstr>Verdana</vt:lpstr>
      <vt:lpstr>Wingdings</vt:lpstr>
      <vt:lpstr>psh3_Print</vt:lpstr>
      <vt:lpstr>Visio</vt:lpstr>
      <vt:lpstr>Operating System</vt:lpstr>
      <vt:lpstr>PowerPoint 演示文稿</vt:lpstr>
      <vt:lpstr>几个值得思考的小问题</vt:lpstr>
      <vt:lpstr>What is OS?</vt:lpstr>
      <vt:lpstr>What happens behind “Hello World”</vt:lpstr>
      <vt:lpstr>Processing steps of OS </vt:lpstr>
      <vt:lpstr>Processing steps of OS (cont.) </vt:lpstr>
      <vt:lpstr>PowerPoint 演示文稿</vt:lpstr>
      <vt:lpstr>Concept of Software</vt:lpstr>
      <vt:lpstr>Role of OS in computer system</vt:lpstr>
      <vt:lpstr>Functions of OS</vt:lpstr>
      <vt:lpstr>Architecture of OS</vt:lpstr>
      <vt:lpstr>Architecture of Minix</vt:lpstr>
      <vt:lpstr>Architecture of Win 2k/XP</vt:lpstr>
      <vt:lpstr>Topics of OS</vt:lpstr>
      <vt:lpstr>Topics of OS (cont.)</vt:lpstr>
      <vt:lpstr>My goals in this course</vt:lpstr>
      <vt:lpstr>What about your goals?</vt:lpstr>
      <vt:lpstr>评分规则</vt:lpstr>
      <vt:lpstr>Teaching books and reference</vt:lpstr>
      <vt:lpstr>Teaching books and reference</vt:lpstr>
      <vt:lpstr>Other reference books</vt:lpstr>
      <vt:lpstr>Overview of OS history</vt:lpstr>
      <vt:lpstr>History of OS: Stone Age</vt:lpstr>
      <vt:lpstr>History of OS: Bronze Age</vt:lpstr>
      <vt:lpstr>History of Operating Systems (1)</vt:lpstr>
      <vt:lpstr>FMS: Bronze Age</vt:lpstr>
      <vt:lpstr>History of OS: Industrial Age</vt:lpstr>
      <vt:lpstr>Multics: seed of modern OS</vt:lpstr>
      <vt:lpstr>Multics: seed of modern OS</vt:lpstr>
      <vt:lpstr>Multics: seed of modern OS</vt:lpstr>
      <vt:lpstr>Ken Thompson: I want to play game</vt:lpstr>
      <vt:lpstr>Ken Thompson</vt:lpstr>
      <vt:lpstr>Unix family: more popular than CN&amp;KN</vt:lpstr>
      <vt:lpstr>Linus Torvalds: Just do it</vt:lpstr>
      <vt:lpstr>Compatible and Soft Engineering</vt:lpstr>
      <vt:lpstr>Compatible and Soft Engineering</vt:lpstr>
      <vt:lpstr>History of OS: Golden Age</vt:lpstr>
      <vt:lpstr>Gary Kildall: There was a chance for me…</vt:lpstr>
      <vt:lpstr>Bill Gates &amp; Microsoft</vt:lpstr>
      <vt:lpstr>Steve Jobs &amp; Macintosh</vt:lpstr>
      <vt:lpstr>Future of OS: Nothing Impossible</vt:lpstr>
      <vt:lpstr>Future of OS: Nothing Impossible</vt:lpstr>
      <vt:lpstr>Future of OS: Nothing Impossible</vt:lpstr>
      <vt:lpstr>Future of OS: Nothing Impossible</vt:lpstr>
      <vt:lpstr>The culture of OS and Computing</vt:lpstr>
      <vt:lpstr>三足鼎立</vt:lpstr>
      <vt:lpstr>Tizen is, </vt:lpstr>
      <vt:lpstr>Industry Support</vt:lpstr>
      <vt:lpstr>Tizen Open Source Information</vt:lpstr>
      <vt:lpstr>History of OS in CHINA</vt:lpstr>
      <vt:lpstr>PowerPoint 演示文稿</vt:lpstr>
      <vt:lpstr>PowerPoint 演示文稿</vt:lpstr>
      <vt:lpstr>There is a saying</vt:lpstr>
      <vt:lpstr>PowerPoint 演示文稿</vt:lpstr>
      <vt:lpstr>PowerPoint 演示文稿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2021-02-22T05:13:54Z</dcterms:created>
  <dcterms:modified xsi:type="dcterms:W3CDTF">2021-02-22T05:14:03Z</dcterms:modified>
</cp:coreProperties>
</file>